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sldIdLst>
    <p:sldId id="459" r:id="rId4"/>
    <p:sldId id="372" r:id="rId5"/>
    <p:sldId id="373" r:id="rId6"/>
    <p:sldId id="501" r:id="rId7"/>
    <p:sldId id="502" r:id="rId8"/>
    <p:sldId id="479" r:id="rId9"/>
    <p:sldId id="507" r:id="rId10"/>
    <p:sldId id="514" r:id="rId11"/>
    <p:sldId id="516" r:id="rId12"/>
    <p:sldId id="517" r:id="rId13"/>
    <p:sldId id="485" r:id="rId14"/>
    <p:sldId id="519" r:id="rId15"/>
    <p:sldId id="374" r:id="rId16"/>
    <p:sldId id="500" r:id="rId17"/>
    <p:sldId id="472" r:id="rId18"/>
    <p:sldId id="375" r:id="rId19"/>
    <p:sldId id="476" r:id="rId20"/>
    <p:sldId id="490" r:id="rId21"/>
    <p:sldId id="493" r:id="rId22"/>
    <p:sldId id="495" r:id="rId23"/>
    <p:sldId id="520" r:id="rId24"/>
    <p:sldId id="521" r:id="rId25"/>
    <p:sldId id="522" r:id="rId26"/>
    <p:sldId id="499" r:id="rId27"/>
    <p:sldId id="477" r:id="rId28"/>
    <p:sldId id="488" r:id="rId29"/>
    <p:sldId id="378" r:id="rId30"/>
    <p:sldId id="379" r:id="rId31"/>
    <p:sldId id="380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95192791@qq.com" initials="6" lastIdx="4" clrIdx="0"/>
  <p:cmAuthor id="2" name="汤 家凯" initials="汤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D36D"/>
    <a:srgbClr val="DFDFDF"/>
    <a:srgbClr val="DEDEDE"/>
    <a:srgbClr val="EFEFEF"/>
    <a:srgbClr val="B39235"/>
    <a:srgbClr val="FCFBE6"/>
    <a:srgbClr val="BDD7EE"/>
    <a:srgbClr val="A9D18E"/>
    <a:srgbClr val="FF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88299" autoAdjust="0"/>
  </p:normalViewPr>
  <p:slideViewPr>
    <p:cSldViewPr snapToGrid="0">
      <p:cViewPr varScale="1">
        <p:scale>
          <a:sx n="143" d="100"/>
          <a:sy n="143" d="100"/>
        </p:scale>
        <p:origin x="2112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CCBA8-DC52-AC45-9FED-2D5CBA047DD1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BACF6-DFC0-CF45-AEF4-0779A235D6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978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10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6EA8-94F7-BBE9-3350-41267C64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2DBCFC-FAF1-31F3-A4AE-AD45ED081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9C757D-5D8E-C7B9-D3B3-CC6EED18D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42901-9C77-6B6A-4C3E-9A55284B9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11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23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12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13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57527-F0DC-18C5-9830-A7D2D229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EDA126-534F-508C-659C-0E6820779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99E187-597F-7859-F8E3-50E0303B8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A86585-1E77-768A-1866-86DF140D9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14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53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7041-E88C-37E3-0824-84B3AAC31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A02116-C833-0B73-66B8-89268ACAE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B397C7-ACFF-9D3E-4AA7-50FF0BE3D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9F77B-C549-CE68-0733-92EA71DB0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8C3F19-532C-4836-AB5A-5A9132B4A7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4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16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61B2-198D-4791-B5CE-D06FC8D8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A1DA10-98BF-3C9A-68BD-A794A10C9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EF761-0726-CFE7-EBBD-281515D7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EA062-7753-8E84-2F86-CEDAFA4ADD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17</a:t>
            </a:fld>
            <a:endParaRPr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234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96ED-0BA9-0B26-EC16-EE565BC5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157925-2541-EFE3-C1C1-8CE53D92B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7BB83F25-CB96-DDC7-4747-16976118D3C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7BB83F25-CB96-DDC7-4747-16976118D3C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/>
                  <a:t>由于空间实体都为点数据，我们难以从空间实体中区分出兴趣区域与兴趣点，因此，我们首先训练一个兴趣区域分类模型，以提出兴趣区域，这里，我们采用二元交叉熵损失函数，并加大对假负类的惩罚，以提高模型的召回率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/>
                  <a:t>当我们完成了对兴趣区域的提取，下一步，需要确定兴趣区域与兴趣点的从属关系，但是，每个兴趣区域仍然只有点数据，我们缺乏它们的多边形边界信息，因此，我们需要设计一个方法来探测兴趣区域的边界。本文采用基于密度的兴趣区域边界检测算法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/>
                  <a:t>首先，本文定义了两类实体，当实体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在</a:t>
                </a:r>
                <a:r>
                  <a:rPr kumimoji="1" lang="zh-CN" altLang="en-US" i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𝜖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范围内拥有多于 </a:t>
                </a:r>
                <a:r>
                  <a:rPr kumimoji="1" lang="en-US" altLang="zh-CN" i="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minisamples</a:t>
                </a:r>
                <a:r>
                  <a:rPr kumimoji="1" lang="en-US" altLang="zh-CN" i="1" baseline="0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个邻居时，它被视为核心实体；可达实体，指的是在其 </a:t>
                </a:r>
                <a:r>
                  <a:rPr kumimoji="1" lang="zh-CN" altLang="en-US" i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𝜖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邻域内能够达到核心实体的非核心实体。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该算法的思路是，先验证每个提取出的兴趣区域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是否为核心实体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，保留核心兴趣区域实体，然后，找出每个核心兴趣区域实体的可达兴趣点实体，这些兴趣点实体即为其范围内的空间实体。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38782-A348-E20E-367D-1A8DA5613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18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08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6B2AE-7C3B-4B6F-D1F1-FC057D50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5046E6-3CC6-7664-0DF3-EDEC42673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0FC563-3253-921B-CC0F-5556E6EC5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331A14-048E-73C3-D567-1360E75A2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19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204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2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6824-E091-5893-5897-D6F5BCBA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4E5C91-309D-1EC2-9A52-85A146C8B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23057B-2AA3-7735-1557-2197B65F1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E23783-8CB7-2A76-BF87-CC9A982B6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20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25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8533-8068-C530-9B45-E2980E9EF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7DCA2F-8B54-C64B-9438-1D24E3450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A6C5BD-75B1-F790-417F-CE3AEC659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1792C-40B3-5BD4-202A-02B131822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21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06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E238D-8C77-CF6B-116D-72F0883F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2F886E-F7FF-FA82-DF68-E18B372E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B9FB75-20B8-41C3-85EB-23EDEDA84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6623DB-8EE2-9138-F612-E5D001DCB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22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1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29D34-EE6D-693A-CB98-E7FE43DF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11DBFD-182C-031D-F376-5A62F921C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ED90AB-AF1D-B3A1-1306-345FE5EAD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300EA6-2682-8330-6C34-E82B8147E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23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120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FD380-0DF9-D086-CD8B-08FA8A2E2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4BA2FF-672F-F27C-6739-3F3AF47DB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3E42DE-E9CB-E03C-49E7-AEDE4A79A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25000"/>
              </a:lnSpc>
            </a:pPr>
            <a:endParaRPr lang="en-US" altLang="zh-CN" sz="1800" kern="1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76C647-03B6-0DF7-2FC0-12D14AEAA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8C3F19-532C-4836-AB5A-5A9132B4A7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048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896D1-527B-F7B0-4F8D-81746642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2F97EF-055C-7D5D-CE26-44DF3FB88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3B4022-A32E-4A21-8E65-C1FA70BB6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25000"/>
              </a:lnSpc>
            </a:pPr>
            <a:endParaRPr lang="en-US" altLang="zh-CN" sz="1800" kern="1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C53BFE-52AE-12B7-AAF9-0A0ADAFD6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8C3F19-532C-4836-AB5A-5A9132B4A7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15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6D1D9-CADE-EB74-AADF-F345BC19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C2F73B-17B3-20EA-3D35-E503DBE87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E6B556-2747-02E2-B361-B465091EC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C6726-A30B-6E30-A731-AC703B871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pPr/>
              <a:t>26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549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27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28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29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3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BACF6-DFC0-CF45-AEF4-0779A235D6A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69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F174-AD40-3B9E-5304-B6333498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24375-CD99-CBDA-C0E5-7A7DFA663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B9E957-7FFE-7FC7-8B8D-CE8CBE965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7BCA1-638B-A66C-B210-067542433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4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806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1D8C-D2D6-1B76-B0DE-5EDA8C06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AD7C93-BEDD-8DE0-7A1C-3A47D4FFF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624ABF-487C-208A-0958-89AC7A675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AAF442-7874-2E2C-D6C4-BF6B56135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5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3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i="0" dirty="0">
              <a:solidFill>
                <a:srgbClr val="050E17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6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DB1AB-7A24-6DA6-C9D3-353B4417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DDCD07-98CA-FD67-0EC4-1041324B3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73C679-F218-5992-34C9-CB1B551D3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17E060-6C34-24C7-3622-179AAAB6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DengXian" panose="020F0502020204030204"/>
                <a:ea typeface="DengXian" panose="02010600030101010101" pitchFamily="2" charset="-122"/>
              </a:rPr>
              <a:t>7</a:t>
            </a:fld>
            <a:endParaRPr lang="zh-CN" altLang="en-US">
              <a:solidFill>
                <a:prstClr val="black"/>
              </a:solidFill>
              <a:latin typeface="DengXian" panose="020F0502020204030204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05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8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9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026FD-0753-4197-8810-29CFE05F49B0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E6042-846A-4757-8390-D685C505E32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99DD-D3E5-4E24-AD88-A63545DCAA71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4D57-C9E9-4DE9-BB46-F2C017A081ED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3AE4-7219-4008-A899-5BB3F6DD003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9C68-DD5B-42FB-8ACF-1F837C7662B9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9832-DBB4-4C94-8CC9-C6ED1E57A4E7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1206-07F0-445B-B660-314F3ADCAD04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D438-7EB6-4040-B786-346B4723771B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EF75-72B7-4A29-AE78-3EED036B4125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ABB1-DEF9-44AF-9B03-471F362F8CC7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47DF-8FBE-42CD-966E-CDC527709DD0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58EA-894B-4C19-AD17-8BF13FE9F2ED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D2C2-C29F-47D9-95D6-5ABCDD968FEE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41AF-36F1-4D12-9EA8-8D2C4206A33E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88EC-EBE1-4A9C-818E-D06E614EC7D2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9498-1B43-4A7A-95E5-3A34A9BC6CC3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D4A1-0D54-45BB-BA43-AC7008330B34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B4F0-4211-4B2D-BA02-9E984D4D8138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75E9-8F2A-44E4-A5B3-A595DFC0A638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485C-45CF-4FC4-988D-7832A355433B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5425-40F3-40E5-B426-70193DF629B9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BCFD-44A0-254E-A407-921C7DAC8ECF}" type="datetimeFigureOut">
              <a:rPr kumimoji="1" lang="zh-CN" altLang="en-US" smtClean="0"/>
              <a:t>2025/4/29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29F43-B211-0247-BB5E-91D57BBBB9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BD6C2-A2F5-463D-A2F2-7B5E229814AF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1FE7-694B-4F4B-A6EC-99DEC3F7A1E0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E62B-4DEC-4954-AD3A-658470571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6.png"/><Relationship Id="rId3" Type="http://schemas.openxmlformats.org/officeDocument/2006/relationships/tags" Target="../tags/tag11.xm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0.xml"/><Relationship Id="rId11" Type="http://schemas.openxmlformats.org/officeDocument/2006/relationships/image" Target="NULL"/><Relationship Id="rId5" Type="http://schemas.openxmlformats.org/officeDocument/2006/relationships/slideLayout" Target="../slideLayouts/slideLayout2.xml"/><Relationship Id="rId10" Type="http://schemas.openxmlformats.org/officeDocument/2006/relationships/image" Target="NULL"/><Relationship Id="rId4" Type="http://schemas.openxmlformats.org/officeDocument/2006/relationships/tags" Target="../tags/tag12.xml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7.png"/><Relationship Id="rId18" Type="http://schemas.openxmlformats.org/officeDocument/2006/relationships/image" Target="../media/image310.png"/><Relationship Id="rId3" Type="http://schemas.openxmlformats.org/officeDocument/2006/relationships/tags" Target="../tags/tag15.xml"/><Relationship Id="rId21" Type="http://schemas.openxmlformats.org/officeDocument/2006/relationships/image" Target="../media/image23.png"/><Relationship Id="rId7" Type="http://schemas.openxmlformats.org/officeDocument/2006/relationships/tags" Target="../tags/tag19.xml"/><Relationship Id="rId12" Type="http://schemas.openxmlformats.org/officeDocument/2006/relationships/tags" Target="../tags/tag17.xml"/><Relationship Id="rId17" Type="http://schemas.openxmlformats.org/officeDocument/2006/relationships/image" Target="../media/image22.pn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17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20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18.xml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0.png"/><Relationship Id="rId26" Type="http://schemas.openxmlformats.org/officeDocument/2006/relationships/image" Target="../media/image220.png"/><Relationship Id="rId3" Type="http://schemas.openxmlformats.org/officeDocument/2006/relationships/image" Target="../media/image131.png"/><Relationship Id="rId21" Type="http://schemas.openxmlformats.org/officeDocument/2006/relationships/image" Target="../media/image100.png"/><Relationship Id="rId17" Type="http://schemas.openxmlformats.org/officeDocument/2006/relationships/image" Target="../media/image60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180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200.png"/><Relationship Id="rId32" Type="http://schemas.openxmlformats.org/officeDocument/2006/relationships/image" Target="../media/image260.png"/><Relationship Id="rId5" Type="http://schemas.openxmlformats.org/officeDocument/2006/relationships/image" Target="../media/image151.png"/><Relationship Id="rId23" Type="http://schemas.openxmlformats.org/officeDocument/2006/relationships/image" Target="../media/image190.png"/><Relationship Id="rId28" Type="http://schemas.openxmlformats.org/officeDocument/2006/relationships/image" Target="../media/image150.png"/><Relationship Id="rId19" Type="http://schemas.openxmlformats.org/officeDocument/2006/relationships/image" Target="../media/image24.png"/><Relationship Id="rId31" Type="http://schemas.openxmlformats.org/officeDocument/2006/relationships/image" Target="../media/image250.png"/><Relationship Id="rId4" Type="http://schemas.openxmlformats.org/officeDocument/2006/relationships/image" Target="../media/image141.png"/><Relationship Id="rId22" Type="http://schemas.openxmlformats.org/officeDocument/2006/relationships/image" Target="../media/image110.png"/><Relationship Id="rId27" Type="http://schemas.openxmlformats.org/officeDocument/2006/relationships/image" Target="../media/image140.png"/><Relationship Id="rId30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31.png"/><Relationship Id="rId4" Type="http://schemas.openxmlformats.org/officeDocument/2006/relationships/image" Target="../media/image380.png"/><Relationship Id="rId9" Type="http://schemas.openxmlformats.org/officeDocument/2006/relationships/image" Target="../media/image4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32" Type="http://schemas.openxmlformats.org/officeDocument/2006/relationships/image" Target="../media/image62.png"/><Relationship Id="rId5" Type="http://schemas.openxmlformats.org/officeDocument/2006/relationships/image" Target="../media/image57.png"/><Relationship Id="rId28" Type="http://schemas.openxmlformats.org/officeDocument/2006/relationships/image" Target="../media/image1500.png"/><Relationship Id="rId31" Type="http://schemas.openxmlformats.org/officeDocument/2006/relationships/image" Target="../media/image61.png"/><Relationship Id="rId4" Type="http://schemas.openxmlformats.org/officeDocument/2006/relationships/image" Target="../media/image56.png"/><Relationship Id="rId27" Type="http://schemas.openxmlformats.org/officeDocument/2006/relationships/image" Target="../media/image1400.png"/><Relationship Id="rId30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jp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tags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0" y="2196352"/>
            <a:ext cx="9144000" cy="156284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基于大语言模型的兴趣点实体解析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技术研究与实现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3077615" y="4574951"/>
            <a:ext cx="2988769" cy="46166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Bef>
                <a:spcPts val="800"/>
              </a:spcBef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硕士研究生：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3" descr="seu.png">
            <a:extLst>
              <a:ext uri="{FF2B5EF4-FFF2-40B4-BE49-F238E27FC236}">
                <a16:creationId xmlns:a16="http://schemas.microsoft.com/office/drawing/2014/main" id="{A01D610A-3C6C-4C49-A9B0-0C32D217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8" y="590780"/>
            <a:ext cx="869522" cy="101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5EFFF7B-6C9F-4578-B855-DFCBF352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970" y="838203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kumimoji="0" lang="zh-CN" altLang="en-US" sz="2800" dirty="0">
                <a:latin typeface="微软雅黑" charset="0"/>
                <a:ea typeface="微软雅黑" charset="0"/>
                <a:cs typeface="微软雅黑" charset="0"/>
              </a:rPr>
              <a:t>东南大学硕士学位论文开题报告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588344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29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951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4"/>
          <p:cNvSpPr/>
          <p:nvPr/>
        </p:nvSpPr>
        <p:spPr>
          <a:xfrm>
            <a:off x="1249045" y="5787390"/>
            <a:ext cx="2812415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4"/>
          <p:cNvSpPr/>
          <p:nvPr/>
        </p:nvSpPr>
        <p:spPr>
          <a:xfrm>
            <a:off x="1216025" y="5117465"/>
            <a:ext cx="2510155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4"/>
          <p:cNvSpPr/>
          <p:nvPr/>
        </p:nvSpPr>
        <p:spPr>
          <a:xfrm>
            <a:off x="1216660" y="4439285"/>
            <a:ext cx="2510155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249680" y="4453255"/>
                <a:ext cx="256095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𝐿𝐿𝑀</m:t>
                          </m:r>
                        </m:sub>
                      </m:sSub>
                    </m:oMath>
                  </m:oMathPara>
                </a14:m>
                <a:endParaRPr lang="en-US" altLang="zh-CN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4453255"/>
                <a:ext cx="2560955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圆角 4"/>
          <p:cNvSpPr/>
          <p:nvPr/>
        </p:nvSpPr>
        <p:spPr>
          <a:xfrm>
            <a:off x="1216660" y="3761105"/>
            <a:ext cx="7280910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挑战二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0850" y="836295"/>
            <a:ext cx="8281670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大语言模型应用于海量兴趣点实体匹配存在效率问题</a:t>
            </a: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52119" y="1454321"/>
            <a:ext cx="3852352" cy="1930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7988" y="1454322"/>
            <a:ext cx="4081771" cy="1930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08940" y="3385185"/>
            <a:ext cx="40798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大语言模型输出速度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4752340" y="3376930"/>
            <a:ext cx="3851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大语言模型交互成本</a:t>
            </a:r>
          </a:p>
        </p:txBody>
      </p:sp>
      <p:sp>
        <p:nvSpPr>
          <p:cNvPr id="58" name="矩形: 圆角 4"/>
          <p:cNvSpPr/>
          <p:nvPr/>
        </p:nvSpPr>
        <p:spPr>
          <a:xfrm>
            <a:off x="558165" y="3703955"/>
            <a:ext cx="758825" cy="487680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2" name="矩形: 圆角 4"/>
          <p:cNvSpPr/>
          <p:nvPr/>
        </p:nvSpPr>
        <p:spPr>
          <a:xfrm>
            <a:off x="556895" y="4377690"/>
            <a:ext cx="758825" cy="487680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556895" y="5051425"/>
            <a:ext cx="758825" cy="487680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</a:p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</a:p>
        </p:txBody>
      </p:sp>
      <p:sp>
        <p:nvSpPr>
          <p:cNvPr id="10" name="矩形: 圆角 4"/>
          <p:cNvSpPr/>
          <p:nvPr/>
        </p:nvSpPr>
        <p:spPr>
          <a:xfrm>
            <a:off x="556895" y="5725160"/>
            <a:ext cx="758825" cy="487680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</a:t>
            </a:r>
          </a:p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313180" y="3780155"/>
                <a:ext cx="823214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实现两个数据集（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）间的兴趣点实体解析（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180" y="3780155"/>
                <a:ext cx="8232140" cy="337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251835" y="4511040"/>
            <a:ext cx="440055" cy="223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4"/>
          <p:cNvSpPr/>
          <p:nvPr/>
        </p:nvSpPr>
        <p:spPr>
          <a:xfrm>
            <a:off x="4104005" y="4431030"/>
            <a:ext cx="4392930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04005" y="4477385"/>
            <a:ext cx="4395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大语言模型判断一对实体对是否匹配需要的平均时间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249045" y="5131435"/>
                <a:ext cx="256095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16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𝐿𝐿𝑀</m:t>
                          </m:r>
                        </m:sub>
                      </m:sSub>
                    </m:oMath>
                  </m:oMathPara>
                </a14:m>
                <a:endParaRPr lang="en-US" altLang="zh-CN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045" y="5131435"/>
                <a:ext cx="2560955" cy="3371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3237865" y="5196840"/>
            <a:ext cx="46037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4"/>
          <p:cNvSpPr/>
          <p:nvPr/>
        </p:nvSpPr>
        <p:spPr>
          <a:xfrm>
            <a:off x="4104005" y="5109210"/>
            <a:ext cx="4395470" cy="36385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08755" y="5155565"/>
            <a:ext cx="4644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大语言模型判断一对候选实体对所需的平均费用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以商业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174750" y="5801360"/>
                <a:ext cx="301307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𝐿𝐿𝑀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𝐿𝐿𝑀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=0.0005$</m:t>
                      </m:r>
                    </m:oMath>
                  </m:oMathPara>
                </a14:m>
                <a:endParaRPr lang="en-US" altLang="zh-CN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50" y="5801360"/>
                <a:ext cx="3013075" cy="3371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下 39942"/>
          <p:cNvSpPr/>
          <p:nvPr/>
        </p:nvSpPr>
        <p:spPr>
          <a:xfrm rot="16200000" flipH="1">
            <a:off x="4011930" y="5883275"/>
            <a:ext cx="328295" cy="144780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bg1"/>
          </a:solidFill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4"/>
          <p:cNvSpPr/>
          <p:nvPr/>
        </p:nvSpPr>
        <p:spPr>
          <a:xfrm>
            <a:off x="4291330" y="5679440"/>
            <a:ext cx="4208145" cy="54038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80255" y="5665470"/>
                <a:ext cx="3500120" cy="6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zh-CN" altLang="en-US" sz="1600" b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zh-CN" altLang="en-US" sz="1600" b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的数据规模超过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5000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</a:t>
                </a:r>
              </a:p>
              <a:p>
                <a:pPr algn="ctr">
                  <a:buClrTx/>
                  <a:buSzTx/>
                  <a:buFontTx/>
                </a:pP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时间成本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与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经济成本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均已不可承受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255" y="5665470"/>
                <a:ext cx="3500120" cy="673735"/>
              </a:xfrm>
              <a:prstGeom prst="rect">
                <a:avLst/>
              </a:prstGeom>
              <a:blipFill>
                <a:blip r:embed="rId1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/>
          <p:nvPr/>
        </p:nvCxnSpPr>
        <p:spPr>
          <a:xfrm flipV="1">
            <a:off x="3682365" y="4426585"/>
            <a:ext cx="419100" cy="7493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682365" y="4728210"/>
            <a:ext cx="419100" cy="5016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698240" y="5113655"/>
            <a:ext cx="386715" cy="7937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682365" y="5408295"/>
            <a:ext cx="419100" cy="5016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34BC-38BD-7521-8DCF-67B60786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88013ADD-7B47-E7A6-B378-737A8417BB04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582BEB8A-8923-9FC9-54CE-8ACBDE6A53E7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386BB94D-440A-17DD-943A-71DEDE492845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1E9A09CA-C2A3-79F4-C6D1-F3E0C9A5CF4D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46149F4A-9A02-ACA7-B3DC-22F95662E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本文工作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BBF3522C-4119-D1B7-9D5D-891E1872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9C78F11-0947-0A11-F7F4-E4D416BFD76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677" y="5355305"/>
            <a:ext cx="5224145" cy="127190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4">
            <a:extLst>
              <a:ext uri="{FF2B5EF4-FFF2-40B4-BE49-F238E27FC236}">
                <a16:creationId xmlns:a16="http://schemas.microsoft.com/office/drawing/2014/main" id="{DADF887F-8C27-9275-A12C-D2A6E052BAD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2677" y="1728336"/>
            <a:ext cx="5223510" cy="1140460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3495E1-46B9-B354-3B6D-0C3C61C0EEB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97128" y="1909182"/>
            <a:ext cx="82613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130600-AB54-659B-67E2-AD08665778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2279" y="1928232"/>
            <a:ext cx="1072444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804209-D113-9C2C-39B1-DDFB9F5E6FFB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15649" y="2482814"/>
                <a:ext cx="1375997" cy="30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,…}</m:t>
                      </m:r>
                    </m:oMath>
                  </m:oMathPara>
                </a14:m>
                <a:endParaRPr lang="en-US" altLang="zh-CN" sz="14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804209-D113-9C2C-39B1-DDFB9F5E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015649" y="2482814"/>
                <a:ext cx="1375997" cy="306705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87A5D40-9BB6-4CDD-8ECE-C05E30317E6D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487086" y="2505168"/>
                <a:ext cx="1375997" cy="294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…}</m:t>
                      </m:r>
                    </m:oMath>
                  </m:oMathPara>
                </a14:m>
                <a:endParaRPr lang="en-US" altLang="zh-CN" sz="14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87A5D40-9BB6-4CDD-8ECE-C05E303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87086" y="2505168"/>
                <a:ext cx="1375997" cy="29464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79E10C16-E024-44A7-8A8A-D1C735C3672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08039" y="1819440"/>
            <a:ext cx="652178" cy="6521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D99954-6C5D-E530-D972-9ABF2457FE6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454285" y="1838490"/>
            <a:ext cx="652178" cy="652178"/>
          </a:xfrm>
          <a:prstGeom prst="rect">
            <a:avLst/>
          </a:prstGeom>
        </p:spPr>
      </p:pic>
      <p:sp>
        <p:nvSpPr>
          <p:cNvPr id="34" name="箭头: 下 39942">
            <a:extLst>
              <a:ext uri="{FF2B5EF4-FFF2-40B4-BE49-F238E27FC236}">
                <a16:creationId xmlns:a16="http://schemas.microsoft.com/office/drawing/2014/main" id="{50062AC7-A59E-35ED-3758-63A1ED079038}"/>
              </a:ext>
            </a:extLst>
          </p:cNvPr>
          <p:cNvSpPr/>
          <p:nvPr/>
        </p:nvSpPr>
        <p:spPr>
          <a:xfrm flipH="1">
            <a:off x="2664237" y="2929341"/>
            <a:ext cx="369570" cy="499745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4">
            <a:extLst>
              <a:ext uri="{FF2B5EF4-FFF2-40B4-BE49-F238E27FC236}">
                <a16:creationId xmlns:a16="http://schemas.microsoft.com/office/drawing/2014/main" id="{2F5BF337-D702-57B6-919D-A390F3D2824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42677" y="3497163"/>
            <a:ext cx="5224145" cy="127190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4699B42-D88F-A286-5CEC-5280255ED8E3}"/>
              </a:ext>
            </a:extLst>
          </p:cNvPr>
          <p:cNvCxnSpPr/>
          <p:nvPr/>
        </p:nvCxnSpPr>
        <p:spPr>
          <a:xfrm>
            <a:off x="424506" y="3746201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C395726-7D13-6E85-E402-9CB2C9B62A22}"/>
              </a:ext>
            </a:extLst>
          </p:cNvPr>
          <p:cNvCxnSpPr/>
          <p:nvPr/>
        </p:nvCxnSpPr>
        <p:spPr>
          <a:xfrm>
            <a:off x="424506" y="4049935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034E78-0CAA-D566-AE23-F876943C077B}"/>
              </a:ext>
            </a:extLst>
          </p:cNvPr>
          <p:cNvSpPr txBox="1"/>
          <p:nvPr/>
        </p:nvSpPr>
        <p:spPr>
          <a:xfrm>
            <a:off x="467137" y="3669883"/>
            <a:ext cx="82105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块集1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7B368E-5CEE-ECD3-2913-5476529C40DE}"/>
              </a:ext>
            </a:extLst>
          </p:cNvPr>
          <p:cNvCxnSpPr/>
          <p:nvPr/>
        </p:nvCxnSpPr>
        <p:spPr>
          <a:xfrm>
            <a:off x="1246205" y="3746201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79DFFA6-6E55-C72B-6486-C662583DB08B}"/>
              </a:ext>
            </a:extLst>
          </p:cNvPr>
          <p:cNvCxnSpPr/>
          <p:nvPr/>
        </p:nvCxnSpPr>
        <p:spPr>
          <a:xfrm>
            <a:off x="1246205" y="4049935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C05889E-1DE6-5142-4979-083CB25CA22C}"/>
              </a:ext>
            </a:extLst>
          </p:cNvPr>
          <p:cNvSpPr txBox="1"/>
          <p:nvPr/>
        </p:nvSpPr>
        <p:spPr>
          <a:xfrm>
            <a:off x="1288827" y="3669883"/>
            <a:ext cx="78359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块集2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C25B497-27E5-8087-7D0B-5DE9801866E2}"/>
              </a:ext>
            </a:extLst>
          </p:cNvPr>
          <p:cNvCxnSpPr/>
          <p:nvPr/>
        </p:nvCxnSpPr>
        <p:spPr>
          <a:xfrm>
            <a:off x="2072667" y="3746201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3B8C0BB-CA63-52D1-6AFB-9C49B93E67D4}"/>
              </a:ext>
            </a:extLst>
          </p:cNvPr>
          <p:cNvCxnSpPr/>
          <p:nvPr/>
        </p:nvCxnSpPr>
        <p:spPr>
          <a:xfrm>
            <a:off x="2072667" y="4049935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609AF1A-D5FC-586F-DF4C-CC9EA5508D92}"/>
              </a:ext>
            </a:extLst>
          </p:cNvPr>
          <p:cNvSpPr txBox="1"/>
          <p:nvPr/>
        </p:nvSpPr>
        <p:spPr>
          <a:xfrm>
            <a:off x="2115597" y="3669883"/>
            <a:ext cx="77279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块集3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05E12F6-321F-BAA2-ED40-5115C60A5BEA}"/>
                  </a:ext>
                </a:extLst>
              </p:cNvPr>
              <p:cNvSpPr txBox="1"/>
              <p:nvPr/>
            </p:nvSpPr>
            <p:spPr>
              <a:xfrm rot="5400000">
                <a:off x="1535922" y="415755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05E12F6-321F-BAA2-ED40-5115C60A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35922" y="4157551"/>
                <a:ext cx="125034" cy="276999"/>
              </a:xfrm>
              <a:prstGeom prst="rect">
                <a:avLst/>
              </a:prstGeom>
              <a:blipFill>
                <a:blip r:embed="rId18"/>
                <a:stretch>
                  <a:fillRect l="-4348" t="-42857" b="-38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32783A5-8775-BA04-6E48-5A5F0C4C7ABA}"/>
              </a:ext>
            </a:extLst>
          </p:cNvPr>
          <p:cNvCxnSpPr/>
          <p:nvPr/>
        </p:nvCxnSpPr>
        <p:spPr>
          <a:xfrm>
            <a:off x="2072667" y="4130676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53F5830-15A2-DC3E-9686-DD24EC019961}"/>
              </a:ext>
            </a:extLst>
          </p:cNvPr>
          <p:cNvCxnSpPr/>
          <p:nvPr/>
        </p:nvCxnSpPr>
        <p:spPr>
          <a:xfrm>
            <a:off x="2072667" y="4434410"/>
            <a:ext cx="6917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F8BD755-1DF0-8F87-C404-A29CE3FDB10D}"/>
              </a:ext>
            </a:extLst>
          </p:cNvPr>
          <p:cNvSpPr txBox="1"/>
          <p:nvPr/>
        </p:nvSpPr>
        <p:spPr>
          <a:xfrm>
            <a:off x="2115597" y="4054693"/>
            <a:ext cx="71310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块集n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4E88BC0-7EEC-105E-CE61-98268B67D48D}"/>
                  </a:ext>
                </a:extLst>
              </p:cNvPr>
              <p:cNvSpPr txBox="1"/>
              <p:nvPr/>
            </p:nvSpPr>
            <p:spPr>
              <a:xfrm rot="5400000">
                <a:off x="697010" y="4157552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4E88BC0-7EEC-105E-CE61-98268B67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7010" y="4157552"/>
                <a:ext cx="125034" cy="276999"/>
              </a:xfrm>
              <a:prstGeom prst="rect">
                <a:avLst/>
              </a:prstGeom>
              <a:blipFill>
                <a:blip r:embed="rId19"/>
                <a:stretch>
                  <a:fillRect l="-6667" t="-42857" b="-38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左大括号 49">
            <a:extLst>
              <a:ext uri="{FF2B5EF4-FFF2-40B4-BE49-F238E27FC236}">
                <a16:creationId xmlns:a16="http://schemas.microsoft.com/office/drawing/2014/main" id="{A58D36E3-1552-A295-1398-37853ADF8AF1}"/>
              </a:ext>
            </a:extLst>
          </p:cNvPr>
          <p:cNvSpPr/>
          <p:nvPr/>
        </p:nvSpPr>
        <p:spPr>
          <a:xfrm rot="10800000">
            <a:off x="2755042" y="3669883"/>
            <a:ext cx="187325" cy="888365"/>
          </a:xfrm>
          <a:prstGeom prst="leftBrace">
            <a:avLst>
              <a:gd name="adj1" fmla="val 60686"/>
              <a:gd name="adj2" fmla="val 514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F26487-3F26-9422-8155-37759AEE8516}"/>
              </a:ext>
            </a:extLst>
          </p:cNvPr>
          <p:cNvSpPr txBox="1"/>
          <p:nvPr/>
        </p:nvSpPr>
        <p:spPr>
          <a:xfrm>
            <a:off x="2917369" y="3874082"/>
            <a:ext cx="672287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9BB3CF5-6439-FBCB-950A-4B8C79B9142B}"/>
                  </a:ext>
                </a:extLst>
              </p:cNvPr>
              <p:cNvSpPr txBox="1"/>
              <p:nvPr/>
            </p:nvSpPr>
            <p:spPr>
              <a:xfrm>
                <a:off x="4363242" y="3622844"/>
                <a:ext cx="13759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,?)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,?)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	  </a:t>
                </a:r>
                <a:r>
                  <a:rPr lang="en-US" altLang="zh-CN" dirty="0">
                    <a:latin typeface="+mn-ea"/>
                  </a:rPr>
                  <a:t>…</a:t>
                </a:r>
                <a:endParaRPr lang="zh-CN" altLang="en-US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,?</m:t>
                      </m:r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9BB3CF5-6439-FBCB-950A-4B8C79B91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42" y="3622844"/>
                <a:ext cx="1375997" cy="1015663"/>
              </a:xfrm>
              <a:prstGeom prst="rect">
                <a:avLst/>
              </a:prstGeom>
              <a:blipFill>
                <a:blip r:embed="rId20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流程图: 磁盘 52">
            <a:extLst>
              <a:ext uri="{FF2B5EF4-FFF2-40B4-BE49-F238E27FC236}">
                <a16:creationId xmlns:a16="http://schemas.microsoft.com/office/drawing/2014/main" id="{6CA33F42-3ABB-0750-4266-AD4B4CEAC9D4}"/>
              </a:ext>
            </a:extLst>
          </p:cNvPr>
          <p:cNvSpPr/>
          <p:nvPr/>
        </p:nvSpPr>
        <p:spPr>
          <a:xfrm>
            <a:off x="3492691" y="3768108"/>
            <a:ext cx="1089227" cy="625967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候选实体对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9C851C5-3118-C66D-B647-DD4C22E235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15397" y="5491195"/>
            <a:ext cx="958215" cy="958215"/>
          </a:xfrm>
          <a:prstGeom prst="rect">
            <a:avLst/>
          </a:prstGeom>
        </p:spPr>
      </p:pic>
      <p:sp>
        <p:nvSpPr>
          <p:cNvPr id="55" name="流程图: 磁盘 54">
            <a:extLst>
              <a:ext uri="{FF2B5EF4-FFF2-40B4-BE49-F238E27FC236}">
                <a16:creationId xmlns:a16="http://schemas.microsoft.com/office/drawing/2014/main" id="{4562E386-79C1-91E4-1BBA-D4442CE20434}"/>
              </a:ext>
            </a:extLst>
          </p:cNvPr>
          <p:cNvSpPr/>
          <p:nvPr/>
        </p:nvSpPr>
        <p:spPr>
          <a:xfrm>
            <a:off x="3487086" y="5678273"/>
            <a:ext cx="1089227" cy="625967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5B2F08-D381-B85F-CC55-A626FC5403C5}"/>
                  </a:ext>
                </a:extLst>
              </p:cNvPr>
              <p:cNvSpPr txBox="1"/>
              <p:nvPr/>
            </p:nvSpPr>
            <p:spPr>
              <a:xfrm>
                <a:off x="4363242" y="5462470"/>
                <a:ext cx="13759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	  </a:t>
                </a:r>
                <a:r>
                  <a:rPr lang="en-US" altLang="zh-CN" dirty="0">
                    <a:latin typeface="+mn-ea"/>
                  </a:rPr>
                  <a:t>…</a:t>
                </a:r>
                <a:endParaRPr lang="zh-CN" altLang="en-US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0)</m:t>
                      </m:r>
                    </m:oMath>
                  </m:oMathPara>
                </a14:m>
                <a:endParaRPr lang="zh-CN" altLang="en-US" sz="1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5B2F08-D381-B85F-CC55-A626FC540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42" y="5462470"/>
                <a:ext cx="1375997" cy="1015663"/>
              </a:xfrm>
              <a:prstGeom prst="rect">
                <a:avLst/>
              </a:prstGeom>
              <a:blipFill>
                <a:blip r:embed="rId22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箭头: 下 40022">
            <a:extLst>
              <a:ext uri="{FF2B5EF4-FFF2-40B4-BE49-F238E27FC236}">
                <a16:creationId xmlns:a16="http://schemas.microsoft.com/office/drawing/2014/main" id="{3434202C-EA8A-331C-0FE7-04C53BAB3B9A}"/>
              </a:ext>
            </a:extLst>
          </p:cNvPr>
          <p:cNvSpPr/>
          <p:nvPr/>
        </p:nvSpPr>
        <p:spPr>
          <a:xfrm rot="16200000" flipH="1">
            <a:off x="2789574" y="5619465"/>
            <a:ext cx="369570" cy="701675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下 39942">
            <a:extLst>
              <a:ext uri="{FF2B5EF4-FFF2-40B4-BE49-F238E27FC236}">
                <a16:creationId xmlns:a16="http://schemas.microsoft.com/office/drawing/2014/main" id="{48C1761A-AB5D-D9AD-5AB9-FCEE95C804CC}"/>
              </a:ext>
            </a:extLst>
          </p:cNvPr>
          <p:cNvSpPr/>
          <p:nvPr/>
        </p:nvSpPr>
        <p:spPr>
          <a:xfrm flipH="1">
            <a:off x="2664237" y="4821873"/>
            <a:ext cx="369570" cy="499745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558F87B-A481-9BDE-FFCF-BACCCAA7400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573942" y="5514690"/>
            <a:ext cx="934720" cy="93472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4A70A7A4-CF82-A6E5-239D-046CE19B8D39}"/>
              </a:ext>
            </a:extLst>
          </p:cNvPr>
          <p:cNvSpPr/>
          <p:nvPr/>
        </p:nvSpPr>
        <p:spPr>
          <a:xfrm>
            <a:off x="282000" y="3090128"/>
            <a:ext cx="2181079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兴趣点实体分块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00FC7C9-5E2A-2EDA-7E0F-7E38D668C104}"/>
              </a:ext>
            </a:extLst>
          </p:cNvPr>
          <p:cNvSpPr/>
          <p:nvPr/>
        </p:nvSpPr>
        <p:spPr>
          <a:xfrm>
            <a:off x="282000" y="4945730"/>
            <a:ext cx="2114437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兴趣点实体匹配</a:t>
            </a:r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E5B4E18B-71EC-60F7-E31B-8DC892C249F2}"/>
              </a:ext>
            </a:extLst>
          </p:cNvPr>
          <p:cNvSpPr/>
          <p:nvPr/>
        </p:nvSpPr>
        <p:spPr>
          <a:xfrm rot="10800000">
            <a:off x="5630322" y="3497162"/>
            <a:ext cx="179070" cy="3130047"/>
          </a:xfrm>
          <a:prstGeom prst="leftBrace">
            <a:avLst>
              <a:gd name="adj1" fmla="val 60686"/>
              <a:gd name="adj2" fmla="val 5140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36" name="矩形 39935">
            <a:extLst>
              <a:ext uri="{FF2B5EF4-FFF2-40B4-BE49-F238E27FC236}">
                <a16:creationId xmlns:a16="http://schemas.microsoft.com/office/drawing/2014/main" id="{0AB21C37-590B-CD60-A54B-098BD7A00A7C}"/>
              </a:ext>
            </a:extLst>
          </p:cNvPr>
          <p:cNvSpPr/>
          <p:nvPr/>
        </p:nvSpPr>
        <p:spPr>
          <a:xfrm>
            <a:off x="5823319" y="3757175"/>
            <a:ext cx="453940" cy="248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兴趣点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</a:p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</a:p>
        </p:txBody>
      </p:sp>
      <p:grpSp>
        <p:nvGrpSpPr>
          <p:cNvPr id="39937" name="组合 39936">
            <a:extLst>
              <a:ext uri="{FF2B5EF4-FFF2-40B4-BE49-F238E27FC236}">
                <a16:creationId xmlns:a16="http://schemas.microsoft.com/office/drawing/2014/main" id="{4A43EAA6-9F59-184F-11C7-0CF65BCA2EDC}"/>
              </a:ext>
            </a:extLst>
          </p:cNvPr>
          <p:cNvGrpSpPr/>
          <p:nvPr/>
        </p:nvGrpSpPr>
        <p:grpSpPr>
          <a:xfrm>
            <a:off x="6396648" y="2396370"/>
            <a:ext cx="2405618" cy="1360805"/>
            <a:chOff x="6492037" y="2041724"/>
            <a:chExt cx="2405618" cy="1360805"/>
          </a:xfrm>
        </p:grpSpPr>
        <p:sp>
          <p:nvSpPr>
            <p:cNvPr id="39938" name="矩形: 圆角 359">
              <a:extLst>
                <a:ext uri="{FF2B5EF4-FFF2-40B4-BE49-F238E27FC236}">
                  <a16:creationId xmlns:a16="http://schemas.microsoft.com/office/drawing/2014/main" id="{02A9BF6F-4A51-605F-73F0-E54EE923C8D1}"/>
                </a:ext>
              </a:extLst>
            </p:cNvPr>
            <p:cNvSpPr/>
            <p:nvPr/>
          </p:nvSpPr>
          <p:spPr>
            <a:xfrm>
              <a:off x="6572250" y="2079625"/>
              <a:ext cx="2325370" cy="1276350"/>
            </a:xfrm>
            <a:prstGeom prst="roundRect">
              <a:avLst>
                <a:gd name="adj" fmla="val 1988"/>
              </a:avLst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939" name="矩形 39938">
              <a:extLst>
                <a:ext uri="{FF2B5EF4-FFF2-40B4-BE49-F238E27FC236}">
                  <a16:creationId xmlns:a16="http://schemas.microsoft.com/office/drawing/2014/main" id="{972766E7-ABCC-7DE0-BA84-922E49447BAA}"/>
                </a:ext>
              </a:extLst>
            </p:cNvPr>
            <p:cNvSpPr/>
            <p:nvPr/>
          </p:nvSpPr>
          <p:spPr>
            <a:xfrm>
              <a:off x="6492037" y="2041724"/>
              <a:ext cx="2405618" cy="136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n"/>
              </a:pPr>
              <a:r>
                <a:rPr lang="zh-CN" altLang="en-US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分块（</a:t>
              </a:r>
              <a:r>
                <a:rPr lang="en-US" altLang="zh-CN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Blocking</a:t>
              </a:r>
              <a:r>
                <a:rPr lang="zh-CN" altLang="en-US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实体解析的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负责生成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，减少后续比较次数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0" name="组合 39939">
            <a:extLst>
              <a:ext uri="{FF2B5EF4-FFF2-40B4-BE49-F238E27FC236}">
                <a16:creationId xmlns:a16="http://schemas.microsoft.com/office/drawing/2014/main" id="{8BFB5AE9-91AE-EB44-19DF-2C2CB141C373}"/>
              </a:ext>
            </a:extLst>
          </p:cNvPr>
          <p:cNvGrpSpPr/>
          <p:nvPr/>
        </p:nvGrpSpPr>
        <p:grpSpPr>
          <a:xfrm>
            <a:off x="6478417" y="4288102"/>
            <a:ext cx="2466340" cy="1333827"/>
            <a:chOff x="6572250" y="3968115"/>
            <a:chExt cx="2466340" cy="1333827"/>
          </a:xfrm>
        </p:grpSpPr>
        <p:sp>
          <p:nvSpPr>
            <p:cNvPr id="39941" name="矩形: 圆角 359">
              <a:extLst>
                <a:ext uri="{FF2B5EF4-FFF2-40B4-BE49-F238E27FC236}">
                  <a16:creationId xmlns:a16="http://schemas.microsoft.com/office/drawing/2014/main" id="{17521F5F-0718-57B3-F64F-39AD5D3F40B9}"/>
                </a:ext>
              </a:extLst>
            </p:cNvPr>
            <p:cNvSpPr/>
            <p:nvPr/>
          </p:nvSpPr>
          <p:spPr>
            <a:xfrm>
              <a:off x="6572250" y="4021455"/>
              <a:ext cx="2325370" cy="1276350"/>
            </a:xfrm>
            <a:prstGeom prst="roundRect">
              <a:avLst>
                <a:gd name="adj" fmla="val 1988"/>
              </a:avLst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 algn="l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942" name="文本框 39941">
              <a:extLst>
                <a:ext uri="{FF2B5EF4-FFF2-40B4-BE49-F238E27FC236}">
                  <a16:creationId xmlns:a16="http://schemas.microsoft.com/office/drawing/2014/main" id="{96B41B83-5F4C-E004-9838-23BD9E4FE3D5}"/>
                </a:ext>
              </a:extLst>
            </p:cNvPr>
            <p:cNvSpPr txBox="1"/>
            <p:nvPr/>
          </p:nvSpPr>
          <p:spPr>
            <a:xfrm>
              <a:off x="6572250" y="3968115"/>
              <a:ext cx="2466340" cy="1333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n"/>
              </a:pPr>
              <a:r>
                <a:rPr lang="zh-CN" altLang="en-US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匹配（</a:t>
              </a:r>
              <a:r>
                <a:rPr lang="en-US" altLang="zh-CN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Matching</a:t>
              </a:r>
              <a:r>
                <a:rPr lang="zh-CN" altLang="en-US" b="1" dirty="0">
                  <a:solidFill>
                    <a:srgbClr val="024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实体解析的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每个实体对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是否匹配</a:t>
              </a:r>
            </a:p>
          </p:txBody>
        </p:sp>
      </p:grpSp>
      <p:sp>
        <p:nvSpPr>
          <p:cNvPr id="2" name="矩形: 圆角 359">
            <a:extLst>
              <a:ext uri="{FF2B5EF4-FFF2-40B4-BE49-F238E27FC236}">
                <a16:creationId xmlns:a16="http://schemas.microsoft.com/office/drawing/2014/main" id="{CF314A2E-4E8E-93CB-B14F-C8644290BF58}"/>
              </a:ext>
            </a:extLst>
          </p:cNvPr>
          <p:cNvSpPr/>
          <p:nvPr/>
        </p:nvSpPr>
        <p:spPr>
          <a:xfrm>
            <a:off x="342677" y="969177"/>
            <a:ext cx="8405495" cy="615950"/>
          </a:xfrm>
          <a:prstGeom prst="roundRect">
            <a:avLst>
              <a:gd name="adj" fmla="val 1988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 algn="just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为了应对上述挑战，本文旨在研究并实现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基于大语言模型的兴趣点实体解析模型</a:t>
            </a:r>
          </a:p>
          <a:p>
            <a:pPr marL="285750" indent="-285750" algn="just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兴趣点实体解析的两阶段流程：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先分块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后匹配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6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左大括号 22"/>
          <p:cNvSpPr/>
          <p:nvPr/>
        </p:nvSpPr>
        <p:spPr>
          <a:xfrm>
            <a:off x="1611267" y="2588895"/>
            <a:ext cx="233680" cy="3233420"/>
          </a:xfrm>
          <a:prstGeom prst="leftBrace">
            <a:avLst>
              <a:gd name="adj1" fmla="val 13307"/>
              <a:gd name="adj2" fmla="val 49993"/>
            </a:avLst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1900555" y="2944495"/>
            <a:ext cx="6337935" cy="1141730"/>
          </a:xfrm>
          <a:prstGeom prst="rect">
            <a:avLst/>
          </a:prstGeom>
          <a:noFill/>
          <a:ln>
            <a:solidFill>
              <a:srgbClr val="698ED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本文工作</a:t>
            </a: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619659" y="3737605"/>
            <a:ext cx="936000" cy="936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主要工作</a:t>
            </a:r>
          </a:p>
        </p:txBody>
      </p:sp>
      <p:sp>
        <p:nvSpPr>
          <p:cNvPr id="31" name="矩形: 圆角 4"/>
          <p:cNvSpPr/>
          <p:nvPr>
            <p:custDataLst>
              <p:tags r:id="rId2"/>
            </p:custDataLst>
          </p:nvPr>
        </p:nvSpPr>
        <p:spPr>
          <a:xfrm>
            <a:off x="1892300" y="2588895"/>
            <a:ext cx="4548505" cy="421005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1. </a:t>
            </a:r>
            <a:r>
              <a:rPr lang="zh-CN" altLang="en-US" sz="16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面向空间语义的多源兴趣点实体分块方法</a:t>
            </a: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1892300" y="2993390"/>
            <a:ext cx="63461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为弥补大语言模型空间理解短板并提升效率，本文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在分块预处理阶段中主动增强对空间语义的理解与挖掘</a:t>
            </a: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通过挖掘兴趣区域并结合空间四叉树，实现空间邻近性与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语义一致性协同的分块，高效削减候选规模并提升潜在匹配质量</a:t>
            </a: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1900555" y="4729480"/>
            <a:ext cx="63461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为解决大语言模型匹配的效率与精度瓶颈，提出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结合分层处理与分组学习的匹配新框架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通过大小模型协同与迭代优化的机制大幅降低成本，并利用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分组上下文增强大语言模型对困难样本的判断精度</a:t>
            </a: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1908810" y="4680585"/>
            <a:ext cx="6337935" cy="1141730"/>
          </a:xfrm>
          <a:prstGeom prst="rect">
            <a:avLst/>
          </a:prstGeom>
          <a:noFill/>
          <a:ln>
            <a:solidFill>
              <a:srgbClr val="698ED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4"/>
          <p:cNvSpPr/>
          <p:nvPr>
            <p:custDataLst>
              <p:tags r:id="rId6"/>
            </p:custDataLst>
          </p:nvPr>
        </p:nvSpPr>
        <p:spPr>
          <a:xfrm>
            <a:off x="1900555" y="4324985"/>
            <a:ext cx="4540250" cy="421005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2. </a:t>
            </a:r>
            <a:r>
              <a:rPr lang="zh-CN" altLang="en-US" sz="16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基于分组学习与迭代微调的分层实体匹配方法</a:t>
            </a:r>
          </a:p>
        </p:txBody>
      </p:sp>
      <p:sp>
        <p:nvSpPr>
          <p:cNvPr id="5" name="矩形: 圆角 359"/>
          <p:cNvSpPr/>
          <p:nvPr/>
        </p:nvSpPr>
        <p:spPr>
          <a:xfrm>
            <a:off x="358775" y="1357392"/>
            <a:ext cx="8405495" cy="615950"/>
          </a:xfrm>
          <a:prstGeom prst="roundRect">
            <a:avLst>
              <a:gd name="adj" fmla="val 1988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 algn="just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为了应对上述挑战，本文旨在研究并实现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基于大语言模型的兴趣点实体解析模型</a:t>
            </a:r>
          </a:p>
          <a:p>
            <a:pPr marL="285750" indent="-285750" algn="just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兴趣点实体解析的两阶段流程：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先分块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后匹配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提纲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grpSp>
        <p:nvGrpSpPr>
          <p:cNvPr id="59" name="Group 51"/>
          <p:cNvGrpSpPr/>
          <p:nvPr/>
        </p:nvGrpSpPr>
        <p:grpSpPr bwMode="auto">
          <a:xfrm>
            <a:off x="2235993" y="2636837"/>
            <a:ext cx="4672013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60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研究目标、研究内容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2243931" y="1628775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3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研究背景、研究现状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Group 51"/>
          <p:cNvGrpSpPr/>
          <p:nvPr/>
        </p:nvGrpSpPr>
        <p:grpSpPr bwMode="auto">
          <a:xfrm>
            <a:off x="2235993" y="3644900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6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技术路线、系统实现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Group 51"/>
          <p:cNvGrpSpPr/>
          <p:nvPr/>
        </p:nvGrpSpPr>
        <p:grpSpPr bwMode="auto">
          <a:xfrm>
            <a:off x="2243931" y="4652962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9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预期成果、进度安排</a:t>
              </a:r>
            </a:p>
          </p:txBody>
        </p:sp>
        <p:sp>
          <p:nvSpPr>
            <p:cNvPr id="70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CA75-03C3-548C-2665-32F99685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03DA7CFF-8CC5-2C7D-F230-8FB8AEDB8671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4495E9DD-7312-2E6E-5A63-2F41D1839346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EAB2C01D-6F9A-E1D6-6CD6-758975624D83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E868EBD1-F0B0-E51F-DA65-D49EE9A9E9F1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0D2E62AA-074E-274C-5288-FD4CC391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研究目标</a:t>
            </a:r>
          </a:p>
        </p:txBody>
      </p:sp>
      <p:sp>
        <p:nvSpPr>
          <p:cNvPr id="23" name="圆角矩形 4">
            <a:extLst>
              <a:ext uri="{FF2B5EF4-FFF2-40B4-BE49-F238E27FC236}">
                <a16:creationId xmlns:a16="http://schemas.microsoft.com/office/drawing/2014/main" id="{96992BC8-A9D1-632A-B54F-DCE643482AA7}"/>
              </a:ext>
            </a:extLst>
          </p:cNvPr>
          <p:cNvSpPr/>
          <p:nvPr/>
        </p:nvSpPr>
        <p:spPr bwMode="auto">
          <a:xfrm>
            <a:off x="529351" y="1257701"/>
            <a:ext cx="8064500" cy="2899080"/>
          </a:xfrm>
          <a:prstGeom prst="roundRect">
            <a:avLst>
              <a:gd name="adj" fmla="val 689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本硕士论文以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优化兴趣点实体解析的准确度和效率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为目标，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针对将大语言模型应用于兴趣点实体解析时存在的两个关键挑战：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一方面，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大语言模型对兴趣点实体的空间语义理解存在短板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</a:t>
            </a: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大语言模型应用于海量兴趣点实体匹配存在效率问题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针对这些挑战，本研究拟构建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基于大语言模型的兴趣点实体解析模型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并设计与实现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基于大语言模型的兴趣点实体解析系统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90B44736-9756-C815-4A5B-25CCFCE30A6E}"/>
              </a:ext>
            </a:extLst>
          </p:cNvPr>
          <p:cNvSpPr/>
          <p:nvPr/>
        </p:nvSpPr>
        <p:spPr bwMode="auto">
          <a:xfrm>
            <a:off x="529351" y="4493088"/>
            <a:ext cx="8064500" cy="1488098"/>
          </a:xfrm>
          <a:prstGeom prst="roundRect">
            <a:avLst>
              <a:gd name="adj" fmla="val 689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为实现总体目标，本硕士论文的两个理论目标是：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面向空间语义的多源兴趣点实体分块方法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2）实现</a:t>
            </a: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基于分组学习与迭代微调的分层实体匹配方法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508CEA57-C6B3-B7DB-2C30-023908C3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44416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F67A-85B9-75B3-4D2A-F826EDE3F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0897567C-7AA6-45B9-CEA5-3B457FE35F55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A04E3828-F6FA-1A6C-20C5-62BD1E1D885D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44D432FA-9108-29B7-D146-544E6BD1C11B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793C98A6-7FF8-E60E-7E0B-D17F0CB4EF2F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69A84CB9-371E-C82A-F6B7-0BB35ACC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研究内容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175A0C-B069-FB59-8D8F-95857F251A50}"/>
              </a:ext>
            </a:extLst>
          </p:cNvPr>
          <p:cNvSpPr/>
          <p:nvPr/>
        </p:nvSpPr>
        <p:spPr>
          <a:xfrm>
            <a:off x="4782348" y="1969613"/>
            <a:ext cx="3772800" cy="4424400"/>
          </a:xfrm>
          <a:prstGeom prst="roundRect">
            <a:avLst>
              <a:gd name="adj" fmla="val 4894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169C259-CF5D-78E1-209C-FBF1D6DAC55D}"/>
              </a:ext>
            </a:extLst>
          </p:cNvPr>
          <p:cNvSpPr/>
          <p:nvPr/>
        </p:nvSpPr>
        <p:spPr>
          <a:xfrm>
            <a:off x="568403" y="946722"/>
            <a:ext cx="7917356" cy="4003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基于大语言模型的兴趣点实体解析系统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B1B1D7-8B91-6E1E-B743-323AC47A51FD}"/>
              </a:ext>
            </a:extLst>
          </p:cNvPr>
          <p:cNvSpPr txBox="1"/>
          <p:nvPr/>
        </p:nvSpPr>
        <p:spPr>
          <a:xfrm>
            <a:off x="4690730" y="6396475"/>
            <a:ext cx="400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基于分组学习与迭代微调的分层实体匹配方法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1C02D5D-1E59-FAAF-447E-DA07396F5B0F}"/>
              </a:ext>
            </a:extLst>
          </p:cNvPr>
          <p:cNvSpPr/>
          <p:nvPr/>
        </p:nvSpPr>
        <p:spPr>
          <a:xfrm>
            <a:off x="4966201" y="2165071"/>
            <a:ext cx="3384000" cy="34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5E7FF0-CB5A-9F71-B5D7-901BC87CEE4B}"/>
              </a:ext>
            </a:extLst>
          </p:cNvPr>
          <p:cNvSpPr txBox="1"/>
          <p:nvPr/>
        </p:nvSpPr>
        <p:spPr>
          <a:xfrm>
            <a:off x="5302964" y="2172693"/>
            <a:ext cx="272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生成候选实体对的匹配预测结果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FFBC4F4-CDDC-400C-7CF1-BFB03CDE4906}"/>
              </a:ext>
            </a:extLst>
          </p:cNvPr>
          <p:cNvSpPr/>
          <p:nvPr/>
        </p:nvSpPr>
        <p:spPr>
          <a:xfrm>
            <a:off x="4219314" y="3955286"/>
            <a:ext cx="493645" cy="38511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AA5CC6-D418-FD1A-2198-9281BBF099E7}"/>
              </a:ext>
            </a:extLst>
          </p:cNvPr>
          <p:cNvSpPr txBox="1"/>
          <p:nvPr/>
        </p:nvSpPr>
        <p:spPr>
          <a:xfrm>
            <a:off x="5597444" y="1688576"/>
            <a:ext cx="216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步骤二：兴趣点实体匹配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955316D-3BF6-94BB-BF4A-A848C15AC73D}"/>
              </a:ext>
            </a:extLst>
          </p:cNvPr>
          <p:cNvSpPr/>
          <p:nvPr/>
        </p:nvSpPr>
        <p:spPr>
          <a:xfrm>
            <a:off x="4855760" y="3692921"/>
            <a:ext cx="3629999" cy="1047509"/>
          </a:xfrm>
          <a:prstGeom prst="roundRect">
            <a:avLst>
              <a:gd name="adj" fmla="val 6470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100DBD1-ADB9-891E-4AC4-A731D45FB98A}"/>
              </a:ext>
            </a:extLst>
          </p:cNvPr>
          <p:cNvSpPr/>
          <p:nvPr/>
        </p:nvSpPr>
        <p:spPr>
          <a:xfrm>
            <a:off x="373617" y="1971901"/>
            <a:ext cx="3773365" cy="4424537"/>
          </a:xfrm>
          <a:prstGeom prst="roundRect">
            <a:avLst>
              <a:gd name="adj" fmla="val 48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B316FD-5B82-6047-D19B-02CDCEF6A04E}"/>
              </a:ext>
            </a:extLst>
          </p:cNvPr>
          <p:cNvSpPr/>
          <p:nvPr/>
        </p:nvSpPr>
        <p:spPr>
          <a:xfrm>
            <a:off x="2659228" y="4545507"/>
            <a:ext cx="1190238" cy="518745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4DB8BA8-14AE-6D2E-8952-3538AE086019}"/>
              </a:ext>
            </a:extLst>
          </p:cNvPr>
          <p:cNvSpPr/>
          <p:nvPr/>
        </p:nvSpPr>
        <p:spPr>
          <a:xfrm rot="16200000">
            <a:off x="2064143" y="1240967"/>
            <a:ext cx="307776" cy="61391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5A1F7F-21BA-80DB-1F99-4E6BCD7D573A}"/>
              </a:ext>
            </a:extLst>
          </p:cNvPr>
          <p:cNvSpPr txBox="1"/>
          <p:nvPr/>
        </p:nvSpPr>
        <p:spPr>
          <a:xfrm>
            <a:off x="330800" y="6399307"/>
            <a:ext cx="384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面向空间语义的多源兴趣点实体分块方法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707482-FE33-728D-B568-43E6906C2BCD}"/>
              </a:ext>
            </a:extLst>
          </p:cNvPr>
          <p:cNvSpPr/>
          <p:nvPr/>
        </p:nvSpPr>
        <p:spPr>
          <a:xfrm>
            <a:off x="576422" y="2151056"/>
            <a:ext cx="3382804" cy="34314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27C898-BAB7-5F13-40DF-D9EFEDD2E240}"/>
              </a:ext>
            </a:extLst>
          </p:cNvPr>
          <p:cNvSpPr txBox="1"/>
          <p:nvPr/>
        </p:nvSpPr>
        <p:spPr>
          <a:xfrm>
            <a:off x="100104" y="2166956"/>
            <a:ext cx="430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生成候选实体对集合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86FFE2A-3C2F-B6B1-C16B-7A91A32C016F}"/>
              </a:ext>
            </a:extLst>
          </p:cNvPr>
          <p:cNvSpPr/>
          <p:nvPr/>
        </p:nvSpPr>
        <p:spPr>
          <a:xfrm>
            <a:off x="568403" y="2937994"/>
            <a:ext cx="3390822" cy="34663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991BCB-5ECE-AAD9-FE6A-D8446670AD4E}"/>
              </a:ext>
            </a:extLst>
          </p:cNvPr>
          <p:cNvSpPr txBox="1"/>
          <p:nvPr/>
        </p:nvSpPr>
        <p:spPr>
          <a:xfrm>
            <a:off x="1215544" y="2964519"/>
            <a:ext cx="207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软边界四叉树分块算法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4DA7E9-B071-A1F6-7B62-1115A02463E5}"/>
              </a:ext>
            </a:extLst>
          </p:cNvPr>
          <p:cNvSpPr txBox="1"/>
          <p:nvPr/>
        </p:nvSpPr>
        <p:spPr>
          <a:xfrm>
            <a:off x="908257" y="1688608"/>
            <a:ext cx="2619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步骤一：兴趣点实体分块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D0C3FFD-880C-B6A7-5400-74B2B49E4A0D}"/>
              </a:ext>
            </a:extLst>
          </p:cNvPr>
          <p:cNvSpPr/>
          <p:nvPr/>
        </p:nvSpPr>
        <p:spPr>
          <a:xfrm>
            <a:off x="2681087" y="5753335"/>
            <a:ext cx="1162242" cy="328157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09176A-CE5E-4B1C-E4A2-D9A9D5C0E8A8}"/>
              </a:ext>
            </a:extLst>
          </p:cNvPr>
          <p:cNvSpPr txBox="1"/>
          <p:nvPr/>
        </p:nvSpPr>
        <p:spPr>
          <a:xfrm>
            <a:off x="2466298" y="5769266"/>
            <a:ext cx="159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兴趣区域集合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D9CED93-9940-4FFD-5F10-51D79DE14D86}"/>
              </a:ext>
            </a:extLst>
          </p:cNvPr>
          <p:cNvSpPr/>
          <p:nvPr/>
        </p:nvSpPr>
        <p:spPr>
          <a:xfrm>
            <a:off x="665176" y="5748886"/>
            <a:ext cx="1537654" cy="328157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4A7F8A8-F9F8-6F00-56A7-BEA7F8D22A36}"/>
              </a:ext>
            </a:extLst>
          </p:cNvPr>
          <p:cNvSpPr txBox="1"/>
          <p:nvPr/>
        </p:nvSpPr>
        <p:spPr>
          <a:xfrm>
            <a:off x="423876" y="5764524"/>
            <a:ext cx="20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兴趣区域识别模型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7F0C2F3-4351-F066-DA7E-BB338965749C}"/>
              </a:ext>
            </a:extLst>
          </p:cNvPr>
          <p:cNvSpPr/>
          <p:nvPr/>
        </p:nvSpPr>
        <p:spPr>
          <a:xfrm>
            <a:off x="568403" y="5612508"/>
            <a:ext cx="3390822" cy="597576"/>
          </a:xfrm>
          <a:prstGeom prst="roundRect">
            <a:avLst>
              <a:gd name="adj" fmla="val 6470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BAB6675-43A5-37B9-25ED-A32E1A54754D}"/>
              </a:ext>
            </a:extLst>
          </p:cNvPr>
          <p:cNvCxnSpPr>
            <a:cxnSpLocks/>
          </p:cNvCxnSpPr>
          <p:nvPr/>
        </p:nvCxnSpPr>
        <p:spPr>
          <a:xfrm>
            <a:off x="2225068" y="5918412"/>
            <a:ext cx="446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D7B2A5E-7FD0-416F-5AD7-76C654E20E3A}"/>
              </a:ext>
            </a:extLst>
          </p:cNvPr>
          <p:cNvSpPr/>
          <p:nvPr/>
        </p:nvSpPr>
        <p:spPr>
          <a:xfrm rot="16200000">
            <a:off x="3117163" y="5244458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61B1E2-2A8F-DC4B-3C90-E970911095EF}"/>
              </a:ext>
            </a:extLst>
          </p:cNvPr>
          <p:cNvSpPr txBox="1"/>
          <p:nvPr/>
        </p:nvSpPr>
        <p:spPr>
          <a:xfrm>
            <a:off x="2218032" y="4541032"/>
            <a:ext cx="2076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兴趣区域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边界探测算法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D047147-C503-4BB7-E0D0-37FB383B8260}"/>
              </a:ext>
            </a:extLst>
          </p:cNvPr>
          <p:cNvCxnSpPr>
            <a:cxnSpLocks/>
          </p:cNvCxnSpPr>
          <p:nvPr/>
        </p:nvCxnSpPr>
        <p:spPr>
          <a:xfrm>
            <a:off x="2155222" y="4802827"/>
            <a:ext cx="48574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DD9DDB4-DBFD-98B3-3C98-AAA0185B7C84}"/>
              </a:ext>
            </a:extLst>
          </p:cNvPr>
          <p:cNvSpPr/>
          <p:nvPr/>
        </p:nvSpPr>
        <p:spPr>
          <a:xfrm>
            <a:off x="734528" y="4543418"/>
            <a:ext cx="1408420" cy="523220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F16B00-37A0-DEF7-E658-216B6C759C72}"/>
              </a:ext>
            </a:extLst>
          </p:cNvPr>
          <p:cNvSpPr txBox="1"/>
          <p:nvPr/>
        </p:nvSpPr>
        <p:spPr>
          <a:xfrm>
            <a:off x="458629" y="4543417"/>
            <a:ext cx="197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兴趣点与区域间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从属关系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07693B9-27C0-7B28-F53F-9F45FF42233E}"/>
              </a:ext>
            </a:extLst>
          </p:cNvPr>
          <p:cNvSpPr/>
          <p:nvPr/>
        </p:nvSpPr>
        <p:spPr>
          <a:xfrm>
            <a:off x="574540" y="4407529"/>
            <a:ext cx="3390822" cy="783327"/>
          </a:xfrm>
          <a:prstGeom prst="roundRect">
            <a:avLst>
              <a:gd name="adj" fmla="val 6470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2E8CDF3-53B1-7F4F-EC6D-945EB08E4855}"/>
              </a:ext>
            </a:extLst>
          </p:cNvPr>
          <p:cNvSpPr/>
          <p:nvPr/>
        </p:nvSpPr>
        <p:spPr>
          <a:xfrm>
            <a:off x="1010859" y="3688985"/>
            <a:ext cx="848909" cy="328527"/>
          </a:xfrm>
          <a:prstGeom prst="roundRect">
            <a:avLst>
              <a:gd name="adj" fmla="val 21167"/>
            </a:avLst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9D29A01-0D61-F4D1-37C9-5D756BCEC7F5}"/>
              </a:ext>
            </a:extLst>
          </p:cNvPr>
          <p:cNvSpPr txBox="1"/>
          <p:nvPr/>
        </p:nvSpPr>
        <p:spPr>
          <a:xfrm>
            <a:off x="985550" y="3693727"/>
            <a:ext cx="91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语义关系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CDBFA82-38EB-0610-925C-02EE05A428A9}"/>
              </a:ext>
            </a:extLst>
          </p:cNvPr>
          <p:cNvSpPr/>
          <p:nvPr/>
        </p:nvSpPr>
        <p:spPr>
          <a:xfrm>
            <a:off x="2453107" y="3688863"/>
            <a:ext cx="1401671" cy="338456"/>
          </a:xfrm>
          <a:prstGeom prst="roundRect">
            <a:avLst>
              <a:gd name="adj" fmla="val 19403"/>
            </a:avLst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A7C67C3-91C0-3D3F-DD99-D504A5AB5005}"/>
              </a:ext>
            </a:extLst>
          </p:cNvPr>
          <p:cNvSpPr txBox="1"/>
          <p:nvPr/>
        </p:nvSpPr>
        <p:spPr>
          <a:xfrm>
            <a:off x="2277437" y="3699359"/>
            <a:ext cx="177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空间四叉树算法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5313E8D-6FB0-2430-8693-EA9ED96D7272}"/>
              </a:ext>
            </a:extLst>
          </p:cNvPr>
          <p:cNvSpPr/>
          <p:nvPr/>
        </p:nvSpPr>
        <p:spPr>
          <a:xfrm>
            <a:off x="4967878" y="2936000"/>
            <a:ext cx="3390822" cy="34663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9C5EC5F-DF8E-EB2B-76DA-9075FA8C5369}"/>
              </a:ext>
            </a:extLst>
          </p:cNvPr>
          <p:cNvSpPr txBox="1"/>
          <p:nvPr/>
        </p:nvSpPr>
        <p:spPr>
          <a:xfrm>
            <a:off x="4371685" y="2958599"/>
            <a:ext cx="4583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迭代式微调的分层实体匹配模型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27B4C21-0935-1872-1E9E-8D089DAB591D}"/>
              </a:ext>
            </a:extLst>
          </p:cNvPr>
          <p:cNvSpPr/>
          <p:nvPr/>
        </p:nvSpPr>
        <p:spPr>
          <a:xfrm>
            <a:off x="5801031" y="3822037"/>
            <a:ext cx="684063" cy="32580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1CE356C-D9D1-DC3C-F24F-589BC3486156}"/>
              </a:ext>
            </a:extLst>
          </p:cNvPr>
          <p:cNvSpPr txBox="1"/>
          <p:nvPr/>
        </p:nvSpPr>
        <p:spPr>
          <a:xfrm>
            <a:off x="5763898" y="3835222"/>
            <a:ext cx="75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7129527-EF0D-B85E-0414-79262FE237FC}"/>
              </a:ext>
            </a:extLst>
          </p:cNvPr>
          <p:cNvSpPr txBox="1"/>
          <p:nvPr/>
        </p:nvSpPr>
        <p:spPr>
          <a:xfrm>
            <a:off x="4855760" y="4060599"/>
            <a:ext cx="576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A3F17F53-7132-4F32-F225-2E4CE2DFA023}"/>
              </a:ext>
            </a:extLst>
          </p:cNvPr>
          <p:cNvSpPr/>
          <p:nvPr/>
        </p:nvSpPr>
        <p:spPr>
          <a:xfrm>
            <a:off x="5982106" y="5251405"/>
            <a:ext cx="1398383" cy="334196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B5E0A3C-6706-01AC-3576-ED6106A07749}"/>
              </a:ext>
            </a:extLst>
          </p:cNvPr>
          <p:cNvSpPr txBox="1"/>
          <p:nvPr/>
        </p:nvSpPr>
        <p:spPr>
          <a:xfrm>
            <a:off x="5652910" y="5264615"/>
            <a:ext cx="203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提示构建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E20BAFD-E5BC-8B99-06AA-C9BF4BABA7BF}"/>
              </a:ext>
            </a:extLst>
          </p:cNvPr>
          <p:cNvSpPr/>
          <p:nvPr/>
        </p:nvSpPr>
        <p:spPr>
          <a:xfrm>
            <a:off x="5982108" y="5883684"/>
            <a:ext cx="1398382" cy="333921"/>
          </a:xfrm>
          <a:prstGeom prst="roundRect">
            <a:avLst>
              <a:gd name="adj" fmla="val 92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7C85D83-68C7-AEF3-62D5-533CF685B569}"/>
              </a:ext>
            </a:extLst>
          </p:cNvPr>
          <p:cNvSpPr txBox="1"/>
          <p:nvPr/>
        </p:nvSpPr>
        <p:spPr>
          <a:xfrm>
            <a:off x="5945699" y="5896755"/>
            <a:ext cx="148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实体对分组算法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0F427C7-ABC1-660B-8EFB-0C535FCE95D0}"/>
              </a:ext>
            </a:extLst>
          </p:cNvPr>
          <p:cNvCxnSpPr>
            <a:cxnSpLocks/>
          </p:cNvCxnSpPr>
          <p:nvPr/>
        </p:nvCxnSpPr>
        <p:spPr>
          <a:xfrm flipV="1">
            <a:off x="6681300" y="5598175"/>
            <a:ext cx="0" cy="270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D1D5403-C0C8-80DF-C0E4-F2438FEA9AAA}"/>
              </a:ext>
            </a:extLst>
          </p:cNvPr>
          <p:cNvSpPr/>
          <p:nvPr/>
        </p:nvSpPr>
        <p:spPr>
          <a:xfrm>
            <a:off x="5867105" y="5157215"/>
            <a:ext cx="1639220" cy="1162864"/>
          </a:xfrm>
          <a:prstGeom prst="roundRect">
            <a:avLst>
              <a:gd name="adj" fmla="val 6470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36" name="十字形 39935">
            <a:extLst>
              <a:ext uri="{FF2B5EF4-FFF2-40B4-BE49-F238E27FC236}">
                <a16:creationId xmlns:a16="http://schemas.microsoft.com/office/drawing/2014/main" id="{FD1BEB9C-B3A4-1E52-81D6-2410D9BFAD3F}"/>
              </a:ext>
            </a:extLst>
          </p:cNvPr>
          <p:cNvSpPr/>
          <p:nvPr/>
        </p:nvSpPr>
        <p:spPr>
          <a:xfrm>
            <a:off x="2013278" y="3710777"/>
            <a:ext cx="286577" cy="282187"/>
          </a:xfrm>
          <a:prstGeom prst="plus">
            <a:avLst>
              <a:gd name="adj" fmla="val 42954"/>
            </a:avLst>
          </a:prstGeom>
          <a:solidFill>
            <a:srgbClr val="262626"/>
          </a:solidFill>
          <a:ln w="28575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38" name="矩形: 圆角 39937">
            <a:extLst>
              <a:ext uri="{FF2B5EF4-FFF2-40B4-BE49-F238E27FC236}">
                <a16:creationId xmlns:a16="http://schemas.microsoft.com/office/drawing/2014/main" id="{2DE4B11C-5553-603A-2BA2-338A6B6D6EA3}"/>
              </a:ext>
            </a:extLst>
          </p:cNvPr>
          <p:cNvSpPr/>
          <p:nvPr/>
        </p:nvSpPr>
        <p:spPr>
          <a:xfrm>
            <a:off x="6944003" y="3816793"/>
            <a:ext cx="1388755" cy="3227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39" name="文本框 39938">
            <a:extLst>
              <a:ext uri="{FF2B5EF4-FFF2-40B4-BE49-F238E27FC236}">
                <a16:creationId xmlns:a16="http://schemas.microsoft.com/office/drawing/2014/main" id="{E5B8F1A8-7021-60EF-4EE6-FACF54A9C998}"/>
              </a:ext>
            </a:extLst>
          </p:cNvPr>
          <p:cNvSpPr txBox="1"/>
          <p:nvPr/>
        </p:nvSpPr>
        <p:spPr>
          <a:xfrm>
            <a:off x="6961722" y="3822024"/>
            <a:ext cx="135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困难样本标注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40" name="直接箭头连接符 39939">
            <a:extLst>
              <a:ext uri="{FF2B5EF4-FFF2-40B4-BE49-F238E27FC236}">
                <a16:creationId xmlns:a16="http://schemas.microsoft.com/office/drawing/2014/main" id="{AC1B65A9-50E2-B7CF-984C-2A76CA7C58DD}"/>
              </a:ext>
            </a:extLst>
          </p:cNvPr>
          <p:cNvCxnSpPr>
            <a:cxnSpLocks/>
          </p:cNvCxnSpPr>
          <p:nvPr/>
        </p:nvCxnSpPr>
        <p:spPr>
          <a:xfrm flipV="1">
            <a:off x="6503856" y="3995709"/>
            <a:ext cx="432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2" name="矩形: 圆角 39941">
            <a:extLst>
              <a:ext uri="{FF2B5EF4-FFF2-40B4-BE49-F238E27FC236}">
                <a16:creationId xmlns:a16="http://schemas.microsoft.com/office/drawing/2014/main" id="{71C50E74-B63C-28A0-4DDD-5D088575FFD4}"/>
              </a:ext>
            </a:extLst>
          </p:cNvPr>
          <p:cNvSpPr/>
          <p:nvPr/>
        </p:nvSpPr>
        <p:spPr>
          <a:xfrm>
            <a:off x="5801727" y="4305322"/>
            <a:ext cx="684062" cy="3341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3" name="文本框 39942">
            <a:extLst>
              <a:ext uri="{FF2B5EF4-FFF2-40B4-BE49-F238E27FC236}">
                <a16:creationId xmlns:a16="http://schemas.microsoft.com/office/drawing/2014/main" id="{D320436D-E9DD-B355-5CE6-D553F011C5D3}"/>
              </a:ext>
            </a:extLst>
          </p:cNvPr>
          <p:cNvSpPr txBox="1"/>
          <p:nvPr/>
        </p:nvSpPr>
        <p:spPr>
          <a:xfrm>
            <a:off x="5774936" y="4318532"/>
            <a:ext cx="73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5" name="矩形: 圆角 39944">
            <a:extLst>
              <a:ext uri="{FF2B5EF4-FFF2-40B4-BE49-F238E27FC236}">
                <a16:creationId xmlns:a16="http://schemas.microsoft.com/office/drawing/2014/main" id="{4A82C14E-4C1F-C5CF-299A-2BC5BB67B166}"/>
              </a:ext>
            </a:extLst>
          </p:cNvPr>
          <p:cNvSpPr/>
          <p:nvPr/>
        </p:nvSpPr>
        <p:spPr>
          <a:xfrm>
            <a:off x="6944003" y="4316767"/>
            <a:ext cx="1389424" cy="3227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6" name="文本框 39945">
            <a:extLst>
              <a:ext uri="{FF2B5EF4-FFF2-40B4-BE49-F238E27FC236}">
                <a16:creationId xmlns:a16="http://schemas.microsoft.com/office/drawing/2014/main" id="{9FB1EF91-3DE2-FAEE-61AE-3D32C64B95EB}"/>
              </a:ext>
            </a:extLst>
          </p:cNvPr>
          <p:cNvSpPr txBox="1"/>
          <p:nvPr/>
        </p:nvSpPr>
        <p:spPr>
          <a:xfrm>
            <a:off x="6899235" y="4319769"/>
            <a:ext cx="1485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简单样本预标注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47" name="直接箭头连接符 39946">
            <a:extLst>
              <a:ext uri="{FF2B5EF4-FFF2-40B4-BE49-F238E27FC236}">
                <a16:creationId xmlns:a16="http://schemas.microsoft.com/office/drawing/2014/main" id="{02007BEC-3FC7-6270-D840-3B39CA913C1A}"/>
              </a:ext>
            </a:extLst>
          </p:cNvPr>
          <p:cNvCxnSpPr>
            <a:cxnSpLocks/>
          </p:cNvCxnSpPr>
          <p:nvPr/>
        </p:nvCxnSpPr>
        <p:spPr>
          <a:xfrm flipV="1">
            <a:off x="6502152" y="4480434"/>
            <a:ext cx="432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8" name="箭头: 左弧形 39947">
            <a:extLst>
              <a:ext uri="{FF2B5EF4-FFF2-40B4-BE49-F238E27FC236}">
                <a16:creationId xmlns:a16="http://schemas.microsoft.com/office/drawing/2014/main" id="{2DE1496E-529F-3A8A-7162-ACE49005697A}"/>
              </a:ext>
            </a:extLst>
          </p:cNvPr>
          <p:cNvSpPr/>
          <p:nvPr/>
        </p:nvSpPr>
        <p:spPr>
          <a:xfrm>
            <a:off x="5389670" y="3894412"/>
            <a:ext cx="377300" cy="674125"/>
          </a:xfrm>
          <a:prstGeom prst="curved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2" name="箭头: 右 39961">
            <a:extLst>
              <a:ext uri="{FF2B5EF4-FFF2-40B4-BE49-F238E27FC236}">
                <a16:creationId xmlns:a16="http://schemas.microsoft.com/office/drawing/2014/main" id="{4F130256-F610-0557-D408-7DC9F2657493}"/>
              </a:ext>
            </a:extLst>
          </p:cNvPr>
          <p:cNvSpPr/>
          <p:nvPr/>
        </p:nvSpPr>
        <p:spPr>
          <a:xfrm rot="16200000">
            <a:off x="1299922" y="4059196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3" name="箭头: 右 39962">
            <a:extLst>
              <a:ext uri="{FF2B5EF4-FFF2-40B4-BE49-F238E27FC236}">
                <a16:creationId xmlns:a16="http://schemas.microsoft.com/office/drawing/2014/main" id="{0CCFF29E-B1C5-155F-259F-62581BAAF42B}"/>
              </a:ext>
            </a:extLst>
          </p:cNvPr>
          <p:cNvSpPr/>
          <p:nvPr/>
        </p:nvSpPr>
        <p:spPr>
          <a:xfrm rot="16200000">
            <a:off x="1297905" y="3332727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4" name="箭头: 右 39963">
            <a:extLst>
              <a:ext uri="{FF2B5EF4-FFF2-40B4-BE49-F238E27FC236}">
                <a16:creationId xmlns:a16="http://schemas.microsoft.com/office/drawing/2014/main" id="{AF901CFD-1364-6003-2375-F7259E431E61}"/>
              </a:ext>
            </a:extLst>
          </p:cNvPr>
          <p:cNvSpPr/>
          <p:nvPr/>
        </p:nvSpPr>
        <p:spPr>
          <a:xfrm rot="16200000">
            <a:off x="3020883" y="3332727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5" name="箭头: 右 39964">
            <a:extLst>
              <a:ext uri="{FF2B5EF4-FFF2-40B4-BE49-F238E27FC236}">
                <a16:creationId xmlns:a16="http://schemas.microsoft.com/office/drawing/2014/main" id="{1E9974EA-0B19-D65E-D108-B965AF8374BF}"/>
              </a:ext>
            </a:extLst>
          </p:cNvPr>
          <p:cNvSpPr/>
          <p:nvPr/>
        </p:nvSpPr>
        <p:spPr>
          <a:xfrm rot="16200000">
            <a:off x="2109117" y="2552736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7" name="箭头: 右 39966">
            <a:extLst>
              <a:ext uri="{FF2B5EF4-FFF2-40B4-BE49-F238E27FC236}">
                <a16:creationId xmlns:a16="http://schemas.microsoft.com/office/drawing/2014/main" id="{1BFF5AF9-3930-58C5-3957-C855C7995C82}"/>
              </a:ext>
            </a:extLst>
          </p:cNvPr>
          <p:cNvSpPr/>
          <p:nvPr/>
        </p:nvSpPr>
        <p:spPr>
          <a:xfrm rot="16200000">
            <a:off x="6518244" y="4792438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8" name="箭头: 右 39967">
            <a:extLst>
              <a:ext uri="{FF2B5EF4-FFF2-40B4-BE49-F238E27FC236}">
                <a16:creationId xmlns:a16="http://schemas.microsoft.com/office/drawing/2014/main" id="{62214E7D-ADEB-42CC-469A-9580A8CE7022}"/>
              </a:ext>
            </a:extLst>
          </p:cNvPr>
          <p:cNvSpPr/>
          <p:nvPr/>
        </p:nvSpPr>
        <p:spPr>
          <a:xfrm rot="16200000">
            <a:off x="6518244" y="3329857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9" name="箭头: 右 39968">
            <a:extLst>
              <a:ext uri="{FF2B5EF4-FFF2-40B4-BE49-F238E27FC236}">
                <a16:creationId xmlns:a16="http://schemas.microsoft.com/office/drawing/2014/main" id="{D53CB57C-91CA-B088-B365-0599B1C416A8}"/>
              </a:ext>
            </a:extLst>
          </p:cNvPr>
          <p:cNvSpPr/>
          <p:nvPr/>
        </p:nvSpPr>
        <p:spPr>
          <a:xfrm rot="16200000">
            <a:off x="6522485" y="2552737"/>
            <a:ext cx="290090" cy="312677"/>
          </a:xfrm>
          <a:prstGeom prst="rightArrow">
            <a:avLst>
              <a:gd name="adj1" fmla="val 51237"/>
              <a:gd name="adj2" fmla="val 49104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71" name="箭头: 右 39970">
            <a:extLst>
              <a:ext uri="{FF2B5EF4-FFF2-40B4-BE49-F238E27FC236}">
                <a16:creationId xmlns:a16="http://schemas.microsoft.com/office/drawing/2014/main" id="{FF95A048-EEB5-A854-D700-19663A8DC4D2}"/>
              </a:ext>
            </a:extLst>
          </p:cNvPr>
          <p:cNvSpPr/>
          <p:nvPr/>
        </p:nvSpPr>
        <p:spPr>
          <a:xfrm rot="16200000">
            <a:off x="6515966" y="1240967"/>
            <a:ext cx="307776" cy="613911"/>
          </a:xfrm>
          <a:prstGeom prst="rightArrow">
            <a:avLst/>
          </a:prstGeom>
          <a:solidFill>
            <a:srgbClr val="A9D18E"/>
          </a:solidFill>
          <a:ln w="28575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8E6504-1532-69B6-FBB5-F3ED4ABB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57386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提纲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grpSp>
        <p:nvGrpSpPr>
          <p:cNvPr id="59" name="Group 51"/>
          <p:cNvGrpSpPr/>
          <p:nvPr/>
        </p:nvGrpSpPr>
        <p:grpSpPr bwMode="auto">
          <a:xfrm>
            <a:off x="2235993" y="2636837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0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研究目标、研究内容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2243931" y="1628775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3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研究背景、研究现状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Group 51"/>
          <p:cNvGrpSpPr/>
          <p:nvPr/>
        </p:nvGrpSpPr>
        <p:grpSpPr bwMode="auto">
          <a:xfrm>
            <a:off x="2235993" y="3644900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66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技术路线、系统实现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Group 51"/>
          <p:cNvGrpSpPr/>
          <p:nvPr/>
        </p:nvGrpSpPr>
        <p:grpSpPr bwMode="auto">
          <a:xfrm>
            <a:off x="2243931" y="4652962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9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预期成果、进度安排</a:t>
              </a:r>
            </a:p>
          </p:txBody>
        </p:sp>
        <p:sp>
          <p:nvSpPr>
            <p:cNvPr id="70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5FA4-0A9E-67A3-E446-34491A21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57C9149B-7C4B-8D4D-7B65-A2C1ECB23A7E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solidFill>
              <a:srgbClr val="02409A"/>
            </a:solidFill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9AECE875-956C-1BE8-1133-98162FBC3D72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8A833FA7-CEBC-736B-23FF-B5E9CCB7323C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14A28321-F940-352A-0099-265BAEDDB6E0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19">
            <a:extLst>
              <a:ext uri="{FF2B5EF4-FFF2-40B4-BE49-F238E27FC236}">
                <a16:creationId xmlns:a16="http://schemas.microsoft.com/office/drawing/2014/main" id="{8C80ECD8-B791-C628-FD8E-F40EE749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136282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基于大语言模型的兴趣点实体解析模型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5C5DC6-8CD5-0B35-E817-49ACB4FF1B1E}"/>
              </a:ext>
            </a:extLst>
          </p:cNvPr>
          <p:cNvSpPr txBox="1"/>
          <p:nvPr/>
        </p:nvSpPr>
        <p:spPr>
          <a:xfrm>
            <a:off x="61657" y="1371900"/>
            <a:ext cx="5426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研究点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：面向空间语义的多源兴趣点实体分块方法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198B4E-91CB-7925-A525-DB2B3B74191F}"/>
              </a:ext>
            </a:extLst>
          </p:cNvPr>
          <p:cNvSpPr txBox="1"/>
          <p:nvPr/>
        </p:nvSpPr>
        <p:spPr>
          <a:xfrm>
            <a:off x="55634" y="3706967"/>
            <a:ext cx="554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研究点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：基于分组学习与迭代微调的分层实体匹配方法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F887B8-381F-1807-36F9-249B21CDD2EA}"/>
              </a:ext>
            </a:extLst>
          </p:cNvPr>
          <p:cNvSpPr/>
          <p:nvPr/>
        </p:nvSpPr>
        <p:spPr>
          <a:xfrm>
            <a:off x="68336" y="1346836"/>
            <a:ext cx="9020030" cy="21798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柱体 7">
                <a:extLst>
                  <a:ext uri="{FF2B5EF4-FFF2-40B4-BE49-F238E27FC236}">
                    <a16:creationId xmlns:a16="http://schemas.microsoft.com/office/drawing/2014/main" id="{490B75BE-2C72-A713-D890-9969EADB853C}"/>
                  </a:ext>
                </a:extLst>
              </p:cNvPr>
              <p:cNvSpPr/>
              <p:nvPr/>
            </p:nvSpPr>
            <p:spPr>
              <a:xfrm>
                <a:off x="1012400" y="2182501"/>
                <a:ext cx="490099" cy="39442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圆柱体 7">
                <a:extLst>
                  <a:ext uri="{FF2B5EF4-FFF2-40B4-BE49-F238E27FC236}">
                    <a16:creationId xmlns:a16="http://schemas.microsoft.com/office/drawing/2014/main" id="{490B75BE-2C72-A713-D890-9969EADB8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00" y="2182501"/>
                <a:ext cx="490099" cy="394427"/>
              </a:xfrm>
              <a:prstGeom prst="ca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6F27750-D489-1907-4782-19FF0C7A29D7}"/>
              </a:ext>
            </a:extLst>
          </p:cNvPr>
          <p:cNvSpPr/>
          <p:nvPr/>
        </p:nvSpPr>
        <p:spPr>
          <a:xfrm>
            <a:off x="68336" y="3701187"/>
            <a:ext cx="9020030" cy="242021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B394C8D-7CA4-A098-5AAD-8D2055A017DA}"/>
              </a:ext>
            </a:extLst>
          </p:cNvPr>
          <p:cNvCxnSpPr>
            <a:cxnSpLocks/>
          </p:cNvCxnSpPr>
          <p:nvPr/>
        </p:nvCxnSpPr>
        <p:spPr>
          <a:xfrm>
            <a:off x="8519077" y="3060430"/>
            <a:ext cx="5507" cy="1373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柱体 10">
                <a:extLst>
                  <a:ext uri="{FF2B5EF4-FFF2-40B4-BE49-F238E27FC236}">
                    <a16:creationId xmlns:a16="http://schemas.microsoft.com/office/drawing/2014/main" id="{0E8F364F-00B8-40F1-47E1-E75A4B777CE1}"/>
                  </a:ext>
                </a:extLst>
              </p:cNvPr>
              <p:cNvSpPr/>
              <p:nvPr/>
            </p:nvSpPr>
            <p:spPr>
              <a:xfrm>
                <a:off x="243750" y="1748359"/>
                <a:ext cx="490099" cy="394427"/>
              </a:xfrm>
              <a:prstGeom prst="can">
                <a:avLst/>
              </a:prstGeom>
              <a:solidFill>
                <a:srgbClr val="FF66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圆柱体 10">
                <a:extLst>
                  <a:ext uri="{FF2B5EF4-FFF2-40B4-BE49-F238E27FC236}">
                    <a16:creationId xmlns:a16="http://schemas.microsoft.com/office/drawing/2014/main" id="{0E8F364F-00B8-40F1-47E1-E75A4B777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0" y="1748359"/>
                <a:ext cx="490099" cy="394427"/>
              </a:xfrm>
              <a:prstGeom prst="ca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11">
                <a:extLst>
                  <a:ext uri="{FF2B5EF4-FFF2-40B4-BE49-F238E27FC236}">
                    <a16:creationId xmlns:a16="http://schemas.microsoft.com/office/drawing/2014/main" id="{C7233A1E-216D-D64E-55C5-687CF201A8DD}"/>
                  </a:ext>
                </a:extLst>
              </p:cNvPr>
              <p:cNvSpPr/>
              <p:nvPr/>
            </p:nvSpPr>
            <p:spPr>
              <a:xfrm>
                <a:off x="243749" y="2573577"/>
                <a:ext cx="490099" cy="394427"/>
              </a:xfrm>
              <a:prstGeom prst="can">
                <a:avLst/>
              </a:prstGeom>
              <a:solidFill>
                <a:srgbClr val="FFD1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圆柱体 11">
                <a:extLst>
                  <a:ext uri="{FF2B5EF4-FFF2-40B4-BE49-F238E27FC236}">
                    <a16:creationId xmlns:a16="http://schemas.microsoft.com/office/drawing/2014/main" id="{C7233A1E-216D-D64E-55C5-687CF201A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9" y="2573577"/>
                <a:ext cx="490099" cy="394427"/>
              </a:xfrm>
              <a:prstGeom prst="can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2A3F7EE-5C32-D701-A353-B80657BE1E25}"/>
              </a:ext>
            </a:extLst>
          </p:cNvPr>
          <p:cNvSpPr txBox="1"/>
          <p:nvPr/>
        </p:nvSpPr>
        <p:spPr>
          <a:xfrm>
            <a:off x="268176" y="3184231"/>
            <a:ext cx="128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81A144B-052A-7EF9-62E1-7A7B235DFD40}"/>
              </a:ext>
            </a:extLst>
          </p:cNvPr>
          <p:cNvCxnSpPr>
            <a:cxnSpLocks/>
          </p:cNvCxnSpPr>
          <p:nvPr/>
        </p:nvCxnSpPr>
        <p:spPr>
          <a:xfrm>
            <a:off x="749975" y="1945572"/>
            <a:ext cx="243375" cy="434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FD5C9E4-E337-C6C8-C79B-441066CA81C6}"/>
              </a:ext>
            </a:extLst>
          </p:cNvPr>
          <p:cNvCxnSpPr>
            <a:cxnSpLocks/>
          </p:cNvCxnSpPr>
          <p:nvPr/>
        </p:nvCxnSpPr>
        <p:spPr>
          <a:xfrm flipV="1">
            <a:off x="748856" y="2379715"/>
            <a:ext cx="244494" cy="398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F2DEF3-A23E-2751-03F5-E0BD42C95938}"/>
              </a:ext>
            </a:extLst>
          </p:cNvPr>
          <p:cNvCxnSpPr>
            <a:cxnSpLocks/>
          </p:cNvCxnSpPr>
          <p:nvPr/>
        </p:nvCxnSpPr>
        <p:spPr>
          <a:xfrm>
            <a:off x="1533812" y="2379714"/>
            <a:ext cx="2886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38" name="组合 39937">
            <a:extLst>
              <a:ext uri="{FF2B5EF4-FFF2-40B4-BE49-F238E27FC236}">
                <a16:creationId xmlns:a16="http://schemas.microsoft.com/office/drawing/2014/main" id="{3F0CB368-10A3-F2CB-998E-75E99E345032}"/>
              </a:ext>
            </a:extLst>
          </p:cNvPr>
          <p:cNvGrpSpPr/>
          <p:nvPr/>
        </p:nvGrpSpPr>
        <p:grpSpPr>
          <a:xfrm>
            <a:off x="1847573" y="1863022"/>
            <a:ext cx="908954" cy="997450"/>
            <a:chOff x="2932153" y="1346767"/>
            <a:chExt cx="908954" cy="997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39" name="文本框 39938">
                  <a:extLst>
                    <a:ext uri="{FF2B5EF4-FFF2-40B4-BE49-F238E27FC236}">
                      <a16:creationId xmlns:a16="http://schemas.microsoft.com/office/drawing/2014/main" id="{CC79BD40-336E-FEFF-76C4-A5B85F6135BF}"/>
                    </a:ext>
                  </a:extLst>
                </p:cNvPr>
                <p:cNvSpPr txBox="1"/>
                <p:nvPr/>
              </p:nvSpPr>
              <p:spPr>
                <a:xfrm>
                  <a:off x="3076248" y="1700561"/>
                  <a:ext cx="61143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C76DD46-9F69-F269-FE29-ED6C7F06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248" y="1700561"/>
                  <a:ext cx="611434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940" name="组合 39939">
              <a:extLst>
                <a:ext uri="{FF2B5EF4-FFF2-40B4-BE49-F238E27FC236}">
                  <a16:creationId xmlns:a16="http://schemas.microsoft.com/office/drawing/2014/main" id="{7471E114-2FE1-84DE-7202-735C3C319790}"/>
                </a:ext>
              </a:extLst>
            </p:cNvPr>
            <p:cNvGrpSpPr/>
            <p:nvPr/>
          </p:nvGrpSpPr>
          <p:grpSpPr>
            <a:xfrm>
              <a:off x="2932153" y="1346767"/>
              <a:ext cx="907795" cy="108456"/>
              <a:chOff x="2932153" y="1346767"/>
              <a:chExt cx="907795" cy="108456"/>
            </a:xfrm>
          </p:grpSpPr>
          <p:sp>
            <p:nvSpPr>
              <p:cNvPr id="40020" name="矩形 40019">
                <a:extLst>
                  <a:ext uri="{FF2B5EF4-FFF2-40B4-BE49-F238E27FC236}">
                    <a16:creationId xmlns:a16="http://schemas.microsoft.com/office/drawing/2014/main" id="{BB16CDE3-6236-D50D-ADF4-069D84261462}"/>
                  </a:ext>
                </a:extLst>
              </p:cNvPr>
              <p:cNvSpPr/>
              <p:nvPr/>
            </p:nvSpPr>
            <p:spPr>
              <a:xfrm>
                <a:off x="2932153" y="1346767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1" name="矩形 40020">
                <a:extLst>
                  <a:ext uri="{FF2B5EF4-FFF2-40B4-BE49-F238E27FC236}">
                    <a16:creationId xmlns:a16="http://schemas.microsoft.com/office/drawing/2014/main" id="{7D398FD9-B375-2AB7-5922-C59C9D32FCDA}"/>
                  </a:ext>
                </a:extLst>
              </p:cNvPr>
              <p:cNvSpPr/>
              <p:nvPr/>
            </p:nvSpPr>
            <p:spPr>
              <a:xfrm>
                <a:off x="3063492" y="1346767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2" name="矩形 40021">
                <a:extLst>
                  <a:ext uri="{FF2B5EF4-FFF2-40B4-BE49-F238E27FC236}">
                    <a16:creationId xmlns:a16="http://schemas.microsoft.com/office/drawing/2014/main" id="{B83D7A12-3656-6CC8-512C-EBC8513D0AB5}"/>
                  </a:ext>
                </a:extLst>
              </p:cNvPr>
              <p:cNvSpPr/>
              <p:nvPr/>
            </p:nvSpPr>
            <p:spPr>
              <a:xfrm>
                <a:off x="3194831" y="1346767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3" name="矩形 40022">
                <a:extLst>
                  <a:ext uri="{FF2B5EF4-FFF2-40B4-BE49-F238E27FC236}">
                    <a16:creationId xmlns:a16="http://schemas.microsoft.com/office/drawing/2014/main" id="{8AE579B4-3367-C21D-74E2-9BF4CF0ED5F0}"/>
                  </a:ext>
                </a:extLst>
              </p:cNvPr>
              <p:cNvSpPr/>
              <p:nvPr/>
            </p:nvSpPr>
            <p:spPr>
              <a:xfrm>
                <a:off x="3329001" y="1347223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4" name="矩形 40023">
                <a:extLst>
                  <a:ext uri="{FF2B5EF4-FFF2-40B4-BE49-F238E27FC236}">
                    <a16:creationId xmlns:a16="http://schemas.microsoft.com/office/drawing/2014/main" id="{6C407A56-BDBC-4A40-07AC-FA80ADDE1E67}"/>
                  </a:ext>
                </a:extLst>
              </p:cNvPr>
              <p:cNvSpPr/>
              <p:nvPr/>
            </p:nvSpPr>
            <p:spPr>
              <a:xfrm>
                <a:off x="3461128" y="1347223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5" name="矩形 40024">
                <a:extLst>
                  <a:ext uri="{FF2B5EF4-FFF2-40B4-BE49-F238E27FC236}">
                    <a16:creationId xmlns:a16="http://schemas.microsoft.com/office/drawing/2014/main" id="{D4E96DFE-79C4-115A-4312-1C388FAAF08A}"/>
                  </a:ext>
                </a:extLst>
              </p:cNvPr>
              <p:cNvSpPr/>
              <p:nvPr/>
            </p:nvSpPr>
            <p:spPr>
              <a:xfrm>
                <a:off x="3596538" y="1346767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26" name="矩形 40025">
                <a:extLst>
                  <a:ext uri="{FF2B5EF4-FFF2-40B4-BE49-F238E27FC236}">
                    <a16:creationId xmlns:a16="http://schemas.microsoft.com/office/drawing/2014/main" id="{60AF224B-2765-4AFC-079C-F7E86937A59C}"/>
                  </a:ext>
                </a:extLst>
              </p:cNvPr>
              <p:cNvSpPr/>
              <p:nvPr/>
            </p:nvSpPr>
            <p:spPr>
              <a:xfrm>
                <a:off x="3731948" y="1346767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941" name="组合 39940">
              <a:extLst>
                <a:ext uri="{FF2B5EF4-FFF2-40B4-BE49-F238E27FC236}">
                  <a16:creationId xmlns:a16="http://schemas.microsoft.com/office/drawing/2014/main" id="{4FAEA3EF-7DC6-82A5-0BBB-316E200684FE}"/>
                </a:ext>
              </a:extLst>
            </p:cNvPr>
            <p:cNvGrpSpPr/>
            <p:nvPr/>
          </p:nvGrpSpPr>
          <p:grpSpPr>
            <a:xfrm>
              <a:off x="2932681" y="1583678"/>
              <a:ext cx="908426" cy="108017"/>
              <a:chOff x="2932681" y="1583678"/>
              <a:chExt cx="908426" cy="108017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967C66BC-0D04-2A84-DA5A-2636E1B99655}"/>
                  </a:ext>
                </a:extLst>
              </p:cNvPr>
              <p:cNvSpPr/>
              <p:nvPr/>
            </p:nvSpPr>
            <p:spPr>
              <a:xfrm>
                <a:off x="2932681" y="1583695"/>
                <a:ext cx="108000" cy="108000"/>
              </a:xfrm>
              <a:prstGeom prst="rect">
                <a:avLst/>
              </a:prstGeom>
              <a:solidFill>
                <a:srgbClr val="F9D9DD"/>
              </a:solidFill>
              <a:ln w="6350">
                <a:solidFill>
                  <a:srgbClr val="E54C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8D352E03-D0EC-F356-ADCA-7EB38B035BDB}"/>
                  </a:ext>
                </a:extLst>
              </p:cNvPr>
              <p:cNvSpPr/>
              <p:nvPr/>
            </p:nvSpPr>
            <p:spPr>
              <a:xfrm>
                <a:off x="3064951" y="1583695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18E134EC-3A64-184E-1449-899470C9D8F3}"/>
                  </a:ext>
                </a:extLst>
              </p:cNvPr>
              <p:cNvSpPr/>
              <p:nvPr/>
            </p:nvSpPr>
            <p:spPr>
              <a:xfrm>
                <a:off x="3196730" y="1583695"/>
                <a:ext cx="108000" cy="108000"/>
              </a:xfrm>
              <a:prstGeom prst="rect">
                <a:avLst/>
              </a:prstGeom>
              <a:solidFill>
                <a:srgbClr val="F9D9DD"/>
              </a:solidFill>
              <a:ln w="6350">
                <a:solidFill>
                  <a:srgbClr val="E54C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15" name="矩形 40014">
                <a:extLst>
                  <a:ext uri="{FF2B5EF4-FFF2-40B4-BE49-F238E27FC236}">
                    <a16:creationId xmlns:a16="http://schemas.microsoft.com/office/drawing/2014/main" id="{11B42840-B6A8-7E91-2B12-E6373F1C67EA}"/>
                  </a:ext>
                </a:extLst>
              </p:cNvPr>
              <p:cNvSpPr/>
              <p:nvPr/>
            </p:nvSpPr>
            <p:spPr>
              <a:xfrm>
                <a:off x="3328475" y="1583695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17" name="矩形 40016">
                <a:extLst>
                  <a:ext uri="{FF2B5EF4-FFF2-40B4-BE49-F238E27FC236}">
                    <a16:creationId xmlns:a16="http://schemas.microsoft.com/office/drawing/2014/main" id="{BECF9F7C-F22B-86C8-6638-B94ACE7E666C}"/>
                  </a:ext>
                </a:extLst>
              </p:cNvPr>
              <p:cNvSpPr/>
              <p:nvPr/>
            </p:nvSpPr>
            <p:spPr>
              <a:xfrm>
                <a:off x="3459168" y="1583695"/>
                <a:ext cx="108000" cy="108000"/>
              </a:xfrm>
              <a:prstGeom prst="rect">
                <a:avLst/>
              </a:prstGeom>
              <a:solidFill>
                <a:srgbClr val="F8CDAC"/>
              </a:solidFill>
              <a:ln w="6350">
                <a:solidFill>
                  <a:srgbClr val="F19E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18" name="矩形 40017">
                <a:extLst>
                  <a:ext uri="{FF2B5EF4-FFF2-40B4-BE49-F238E27FC236}">
                    <a16:creationId xmlns:a16="http://schemas.microsoft.com/office/drawing/2014/main" id="{7169E08F-2320-E968-393E-9AE92C2C8FB7}"/>
                  </a:ext>
                </a:extLst>
              </p:cNvPr>
              <p:cNvSpPr/>
              <p:nvPr/>
            </p:nvSpPr>
            <p:spPr>
              <a:xfrm>
                <a:off x="3593852" y="1583678"/>
                <a:ext cx="108000" cy="108000"/>
              </a:xfrm>
              <a:prstGeom prst="rect">
                <a:avLst/>
              </a:prstGeom>
              <a:solidFill>
                <a:srgbClr val="F9D9DD"/>
              </a:solidFill>
              <a:ln w="6350">
                <a:solidFill>
                  <a:srgbClr val="E54C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19" name="矩形 40018">
                <a:extLst>
                  <a:ext uri="{FF2B5EF4-FFF2-40B4-BE49-F238E27FC236}">
                    <a16:creationId xmlns:a16="http://schemas.microsoft.com/office/drawing/2014/main" id="{6D82738E-8C26-E77A-9C32-BA1F8E316B12}"/>
                  </a:ext>
                </a:extLst>
              </p:cNvPr>
              <p:cNvSpPr/>
              <p:nvPr/>
            </p:nvSpPr>
            <p:spPr>
              <a:xfrm>
                <a:off x="3733107" y="1583695"/>
                <a:ext cx="108000" cy="108000"/>
              </a:xfrm>
              <a:prstGeom prst="rect">
                <a:avLst/>
              </a:prstGeom>
              <a:solidFill>
                <a:srgbClr val="F9D9DD"/>
              </a:solidFill>
              <a:ln w="6350">
                <a:solidFill>
                  <a:srgbClr val="E54C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942" name="组合 39941">
              <a:extLst>
                <a:ext uri="{FF2B5EF4-FFF2-40B4-BE49-F238E27FC236}">
                  <a16:creationId xmlns:a16="http://schemas.microsoft.com/office/drawing/2014/main" id="{6138033C-9DC4-6D7B-F58C-7FD167DF3557}"/>
                </a:ext>
              </a:extLst>
            </p:cNvPr>
            <p:cNvGrpSpPr/>
            <p:nvPr/>
          </p:nvGrpSpPr>
          <p:grpSpPr>
            <a:xfrm>
              <a:off x="2932153" y="2236042"/>
              <a:ext cx="901790" cy="108175"/>
              <a:chOff x="2932153" y="2236042"/>
              <a:chExt cx="901790" cy="108175"/>
            </a:xfrm>
          </p:grpSpPr>
          <p:sp>
            <p:nvSpPr>
              <p:cNvPr id="39960" name="矩形 39959">
                <a:extLst>
                  <a:ext uri="{FF2B5EF4-FFF2-40B4-BE49-F238E27FC236}">
                    <a16:creationId xmlns:a16="http://schemas.microsoft.com/office/drawing/2014/main" id="{DB3AB3CB-3440-BEF1-96AA-4E5DEDC63956}"/>
                  </a:ext>
                </a:extLst>
              </p:cNvPr>
              <p:cNvSpPr/>
              <p:nvPr/>
            </p:nvSpPr>
            <p:spPr>
              <a:xfrm>
                <a:off x="3063895" y="2236217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71" name="矩形 39970">
                <a:extLst>
                  <a:ext uri="{FF2B5EF4-FFF2-40B4-BE49-F238E27FC236}">
                    <a16:creationId xmlns:a16="http://schemas.microsoft.com/office/drawing/2014/main" id="{1B982846-7F9D-9805-C911-AC6FFA17A77B}"/>
                  </a:ext>
                </a:extLst>
              </p:cNvPr>
              <p:cNvSpPr/>
              <p:nvPr/>
            </p:nvSpPr>
            <p:spPr>
              <a:xfrm>
                <a:off x="2932153" y="2236042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72" name="矩形 39971">
                <a:extLst>
                  <a:ext uri="{FF2B5EF4-FFF2-40B4-BE49-F238E27FC236}">
                    <a16:creationId xmlns:a16="http://schemas.microsoft.com/office/drawing/2014/main" id="{1777891B-E498-0BCC-1383-7A05BB26A228}"/>
                  </a:ext>
                </a:extLst>
              </p:cNvPr>
              <p:cNvSpPr/>
              <p:nvPr/>
            </p:nvSpPr>
            <p:spPr>
              <a:xfrm>
                <a:off x="3194809" y="2236042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75" name="矩形 39974">
                <a:extLst>
                  <a:ext uri="{FF2B5EF4-FFF2-40B4-BE49-F238E27FC236}">
                    <a16:creationId xmlns:a16="http://schemas.microsoft.com/office/drawing/2014/main" id="{5D9EB14E-3955-3054-C435-8472ECAFFEC7}"/>
                  </a:ext>
                </a:extLst>
              </p:cNvPr>
              <p:cNvSpPr/>
              <p:nvPr/>
            </p:nvSpPr>
            <p:spPr>
              <a:xfrm>
                <a:off x="3462039" y="2236042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90" name="矩形 39989">
                <a:extLst>
                  <a:ext uri="{FF2B5EF4-FFF2-40B4-BE49-F238E27FC236}">
                    <a16:creationId xmlns:a16="http://schemas.microsoft.com/office/drawing/2014/main" id="{572B5006-1800-F8FC-BF02-16FDA0EAAA37}"/>
                  </a:ext>
                </a:extLst>
              </p:cNvPr>
              <p:cNvSpPr/>
              <p:nvPr/>
            </p:nvSpPr>
            <p:spPr>
              <a:xfrm>
                <a:off x="3329264" y="2236042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93" name="矩形 39992">
                <a:extLst>
                  <a:ext uri="{FF2B5EF4-FFF2-40B4-BE49-F238E27FC236}">
                    <a16:creationId xmlns:a16="http://schemas.microsoft.com/office/drawing/2014/main" id="{79D86961-AEB7-16F2-7199-B67F771BD58C}"/>
                  </a:ext>
                </a:extLst>
              </p:cNvPr>
              <p:cNvSpPr/>
              <p:nvPr/>
            </p:nvSpPr>
            <p:spPr>
              <a:xfrm>
                <a:off x="3592792" y="2236042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7A3FB4A-0974-FC17-7E0F-7DCA8F4F3E11}"/>
                  </a:ext>
                </a:extLst>
              </p:cNvPr>
              <p:cNvSpPr/>
              <p:nvPr/>
            </p:nvSpPr>
            <p:spPr>
              <a:xfrm>
                <a:off x="3725943" y="2236217"/>
                <a:ext cx="108000" cy="108000"/>
              </a:xfrm>
              <a:prstGeom prst="rect">
                <a:avLst/>
              </a:prstGeom>
              <a:solidFill>
                <a:srgbClr val="D8E2F4"/>
              </a:solidFill>
              <a:ln w="6350">
                <a:solidFill>
                  <a:srgbClr val="7193D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943" name="组合 39942">
              <a:extLst>
                <a:ext uri="{FF2B5EF4-FFF2-40B4-BE49-F238E27FC236}">
                  <a16:creationId xmlns:a16="http://schemas.microsoft.com/office/drawing/2014/main" id="{8937AE57-FC57-8B59-A4A4-874647F491C9}"/>
                </a:ext>
              </a:extLst>
            </p:cNvPr>
            <p:cNvGrpSpPr/>
            <p:nvPr/>
          </p:nvGrpSpPr>
          <p:grpSpPr>
            <a:xfrm>
              <a:off x="2932153" y="2025587"/>
              <a:ext cx="907040" cy="108000"/>
              <a:chOff x="2932153" y="2025587"/>
              <a:chExt cx="907040" cy="108000"/>
            </a:xfrm>
          </p:grpSpPr>
          <p:sp>
            <p:nvSpPr>
              <p:cNvPr id="39945" name="矩形 39944">
                <a:extLst>
                  <a:ext uri="{FF2B5EF4-FFF2-40B4-BE49-F238E27FC236}">
                    <a16:creationId xmlns:a16="http://schemas.microsoft.com/office/drawing/2014/main" id="{D5F552A4-5BD2-2340-3EAE-5488DF628D7F}"/>
                  </a:ext>
                </a:extLst>
              </p:cNvPr>
              <p:cNvSpPr/>
              <p:nvPr/>
            </p:nvSpPr>
            <p:spPr>
              <a:xfrm>
                <a:off x="2932153" y="2025587"/>
                <a:ext cx="108000" cy="108000"/>
              </a:xfrm>
              <a:prstGeom prst="rect">
                <a:avLst/>
              </a:prstGeom>
              <a:solidFill>
                <a:srgbClr val="DCE7D4"/>
              </a:solidFill>
              <a:ln w="6350">
                <a:solidFill>
                  <a:srgbClr val="588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47" name="矩形 39946">
                <a:extLst>
                  <a:ext uri="{FF2B5EF4-FFF2-40B4-BE49-F238E27FC236}">
                    <a16:creationId xmlns:a16="http://schemas.microsoft.com/office/drawing/2014/main" id="{3E1DB894-C6EE-BDE5-D98E-4568DA819E3C}"/>
                  </a:ext>
                </a:extLst>
              </p:cNvPr>
              <p:cNvSpPr/>
              <p:nvPr/>
            </p:nvSpPr>
            <p:spPr>
              <a:xfrm>
                <a:off x="3065057" y="2025587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49" name="矩形 39948">
                <a:extLst>
                  <a:ext uri="{FF2B5EF4-FFF2-40B4-BE49-F238E27FC236}">
                    <a16:creationId xmlns:a16="http://schemas.microsoft.com/office/drawing/2014/main" id="{1CB603EA-C117-B701-7473-A5F2782A5AED}"/>
                  </a:ext>
                </a:extLst>
              </p:cNvPr>
              <p:cNvSpPr/>
              <p:nvPr/>
            </p:nvSpPr>
            <p:spPr>
              <a:xfrm>
                <a:off x="3195421" y="2025587"/>
                <a:ext cx="108000" cy="108000"/>
              </a:xfrm>
              <a:prstGeom prst="rect">
                <a:avLst/>
              </a:prstGeom>
              <a:solidFill>
                <a:srgbClr val="DCE7D4"/>
              </a:solidFill>
              <a:ln w="6350">
                <a:solidFill>
                  <a:srgbClr val="588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55" name="矩形 39954">
                <a:extLst>
                  <a:ext uri="{FF2B5EF4-FFF2-40B4-BE49-F238E27FC236}">
                    <a16:creationId xmlns:a16="http://schemas.microsoft.com/office/drawing/2014/main" id="{53567C0F-673D-E9EA-F1D9-97908B11A6CC}"/>
                  </a:ext>
                </a:extLst>
              </p:cNvPr>
              <p:cNvSpPr/>
              <p:nvPr/>
            </p:nvSpPr>
            <p:spPr>
              <a:xfrm>
                <a:off x="3329264" y="2025587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57" name="矩形 39956">
                <a:extLst>
                  <a:ext uri="{FF2B5EF4-FFF2-40B4-BE49-F238E27FC236}">
                    <a16:creationId xmlns:a16="http://schemas.microsoft.com/office/drawing/2014/main" id="{AD33BD8C-4445-A5D8-F6A2-B868D0487F32}"/>
                  </a:ext>
                </a:extLst>
              </p:cNvPr>
              <p:cNvSpPr/>
              <p:nvPr/>
            </p:nvSpPr>
            <p:spPr>
              <a:xfrm>
                <a:off x="3462039" y="2025587"/>
                <a:ext cx="108000" cy="108000"/>
              </a:xfrm>
              <a:prstGeom prst="rect">
                <a:avLst/>
              </a:prstGeom>
              <a:solidFill>
                <a:srgbClr val="A9E9E4"/>
              </a:solidFill>
              <a:ln w="6350">
                <a:solidFill>
                  <a:srgbClr val="30C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58" name="矩形 39957">
                <a:extLst>
                  <a:ext uri="{FF2B5EF4-FFF2-40B4-BE49-F238E27FC236}">
                    <a16:creationId xmlns:a16="http://schemas.microsoft.com/office/drawing/2014/main" id="{F8C39FB4-242B-8ED9-08EC-A6FAB5840372}"/>
                  </a:ext>
                </a:extLst>
              </p:cNvPr>
              <p:cNvSpPr/>
              <p:nvPr/>
            </p:nvSpPr>
            <p:spPr>
              <a:xfrm>
                <a:off x="3594814" y="2025587"/>
                <a:ext cx="108000" cy="108000"/>
              </a:xfrm>
              <a:prstGeom prst="rect">
                <a:avLst/>
              </a:prstGeom>
              <a:solidFill>
                <a:srgbClr val="DCE7D4"/>
              </a:solidFill>
              <a:ln w="6350">
                <a:solidFill>
                  <a:srgbClr val="588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59" name="矩形 39958">
                <a:extLst>
                  <a:ext uri="{FF2B5EF4-FFF2-40B4-BE49-F238E27FC236}">
                    <a16:creationId xmlns:a16="http://schemas.microsoft.com/office/drawing/2014/main" id="{A22BAC44-045E-8923-9C68-A4E3BA970DBE}"/>
                  </a:ext>
                </a:extLst>
              </p:cNvPr>
              <p:cNvSpPr/>
              <p:nvPr/>
            </p:nvSpPr>
            <p:spPr>
              <a:xfrm>
                <a:off x="3731193" y="2025587"/>
                <a:ext cx="108000" cy="108000"/>
              </a:xfrm>
              <a:prstGeom prst="rect">
                <a:avLst/>
              </a:prstGeom>
              <a:solidFill>
                <a:srgbClr val="DCE7D4"/>
              </a:solidFill>
              <a:ln w="6350">
                <a:solidFill>
                  <a:srgbClr val="588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0027" name="直接箭头连接符 40026">
            <a:extLst>
              <a:ext uri="{FF2B5EF4-FFF2-40B4-BE49-F238E27FC236}">
                <a16:creationId xmlns:a16="http://schemas.microsoft.com/office/drawing/2014/main" id="{1842EC32-7BAD-46EF-74A6-0F49C53896F5}"/>
              </a:ext>
            </a:extLst>
          </p:cNvPr>
          <p:cNvCxnSpPr>
            <a:cxnSpLocks/>
          </p:cNvCxnSpPr>
          <p:nvPr/>
        </p:nvCxnSpPr>
        <p:spPr>
          <a:xfrm>
            <a:off x="2795711" y="2379714"/>
            <a:ext cx="6409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28" name="文本框 40027">
            <a:extLst>
              <a:ext uri="{FF2B5EF4-FFF2-40B4-BE49-F238E27FC236}">
                <a16:creationId xmlns:a16="http://schemas.microsoft.com/office/drawing/2014/main" id="{C21C2ADA-D293-5D2F-B219-8D740B318B62}"/>
              </a:ext>
            </a:extLst>
          </p:cNvPr>
          <p:cNvSpPr txBox="1"/>
          <p:nvPr/>
        </p:nvSpPr>
        <p:spPr>
          <a:xfrm>
            <a:off x="1151563" y="3187800"/>
            <a:ext cx="1714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实体特征提取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29" name="文本框 40028">
            <a:extLst>
              <a:ext uri="{FF2B5EF4-FFF2-40B4-BE49-F238E27FC236}">
                <a16:creationId xmlns:a16="http://schemas.microsoft.com/office/drawing/2014/main" id="{615F0D00-620E-86CD-C20F-79872CF511A5}"/>
              </a:ext>
            </a:extLst>
          </p:cNvPr>
          <p:cNvSpPr txBox="1"/>
          <p:nvPr/>
        </p:nvSpPr>
        <p:spPr>
          <a:xfrm>
            <a:off x="2544495" y="3186169"/>
            <a:ext cx="1714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兴趣区域提取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0" name="文本框 40029">
            <a:extLst>
              <a:ext uri="{FF2B5EF4-FFF2-40B4-BE49-F238E27FC236}">
                <a16:creationId xmlns:a16="http://schemas.microsoft.com/office/drawing/2014/main" id="{5E83387F-7286-8B68-DF1B-2B281417BD1D}"/>
              </a:ext>
            </a:extLst>
          </p:cNvPr>
          <p:cNvSpPr txBox="1"/>
          <p:nvPr/>
        </p:nvSpPr>
        <p:spPr>
          <a:xfrm>
            <a:off x="2665952" y="2171888"/>
            <a:ext cx="8342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AOI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031" name="表格 40030">
                <a:extLst>
                  <a:ext uri="{FF2B5EF4-FFF2-40B4-BE49-F238E27FC236}">
                    <a16:creationId xmlns:a16="http://schemas.microsoft.com/office/drawing/2014/main" id="{B10F6E1F-87C0-7980-8DD2-0805380AF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386617"/>
                  </p:ext>
                </p:extLst>
              </p:nvPr>
            </p:nvGraphicFramePr>
            <p:xfrm>
              <a:off x="3468134" y="1841050"/>
              <a:ext cx="430766" cy="10894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766">
                      <a:extLst>
                        <a:ext uri="{9D8B030D-6E8A-4147-A177-3AD203B41FA5}">
                          <a16:colId xmlns:a16="http://schemas.microsoft.com/office/drawing/2014/main" val="1951319910"/>
                        </a:ext>
                      </a:extLst>
                    </a:gridCol>
                  </a:tblGrid>
                  <a:tr h="269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b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AOI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697369"/>
                      </a:ext>
                    </a:extLst>
                  </a:tr>
                  <a:tr h="274603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𝐴𝑂𝐼</m:t>
                                    </m:r>
                                  </m:sub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414040"/>
                      </a:ext>
                    </a:extLst>
                  </a:tr>
                  <a:tr h="275016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𝐴𝑂𝐼</m:t>
                                    </m:r>
                                  </m:sub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63348"/>
                      </a:ext>
                    </a:extLst>
                  </a:tr>
                  <a:tr h="269894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1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2380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031" name="表格 40030">
                <a:extLst>
                  <a:ext uri="{FF2B5EF4-FFF2-40B4-BE49-F238E27FC236}">
                    <a16:creationId xmlns:a16="http://schemas.microsoft.com/office/drawing/2014/main" id="{B10F6E1F-87C0-7980-8DD2-0805380AF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386617"/>
                  </p:ext>
                </p:extLst>
              </p:nvPr>
            </p:nvGraphicFramePr>
            <p:xfrm>
              <a:off x="3468134" y="1841050"/>
              <a:ext cx="430766" cy="10894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766">
                      <a:extLst>
                        <a:ext uri="{9D8B030D-6E8A-4147-A177-3AD203B41FA5}">
                          <a16:colId xmlns:a16="http://schemas.microsoft.com/office/drawing/2014/main" val="1951319910"/>
                        </a:ext>
                      </a:extLst>
                    </a:gridCol>
                  </a:tblGrid>
                  <a:tr h="269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b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AOI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697369"/>
                      </a:ext>
                    </a:extLst>
                  </a:tr>
                  <a:tr h="27460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18"/>
                          <a:stretch>
                            <a:fillRect l="-1389" t="-102222" r="-2778" b="-2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414040"/>
                      </a:ext>
                    </a:extLst>
                  </a:tr>
                  <a:tr h="275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18"/>
                          <a:stretch>
                            <a:fillRect l="-1389" t="-197826" r="-277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63348"/>
                      </a:ext>
                    </a:extLst>
                  </a:tr>
                  <a:tr h="2698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18"/>
                          <a:stretch>
                            <a:fillRect l="-1389" t="-311364" r="-2778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238015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0032" name="组合 40031">
            <a:extLst>
              <a:ext uri="{FF2B5EF4-FFF2-40B4-BE49-F238E27FC236}">
                <a16:creationId xmlns:a16="http://schemas.microsoft.com/office/drawing/2014/main" id="{506A573C-AD01-F69E-368F-26B3AE0285C7}"/>
              </a:ext>
            </a:extLst>
          </p:cNvPr>
          <p:cNvGrpSpPr/>
          <p:nvPr/>
        </p:nvGrpSpPr>
        <p:grpSpPr>
          <a:xfrm>
            <a:off x="4215847" y="1903101"/>
            <a:ext cx="968051" cy="869205"/>
            <a:chOff x="5535377" y="1476296"/>
            <a:chExt cx="968051" cy="869205"/>
          </a:xfrm>
        </p:grpSpPr>
        <p:pic>
          <p:nvPicPr>
            <p:cNvPr id="40033" name="图片 40032">
              <a:extLst>
                <a:ext uri="{FF2B5EF4-FFF2-40B4-BE49-F238E27FC236}">
                  <a16:creationId xmlns:a16="http://schemas.microsoft.com/office/drawing/2014/main" id="{E5463430-E9B8-7EF8-1ED7-D03AF549E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0326" t="8958" r="24430" b="14143"/>
            <a:stretch/>
          </p:blipFill>
          <p:spPr>
            <a:xfrm>
              <a:off x="5627102" y="1553501"/>
              <a:ext cx="788008" cy="792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0034" name="流程图: 过程 40033">
              <a:extLst>
                <a:ext uri="{FF2B5EF4-FFF2-40B4-BE49-F238E27FC236}">
                  <a16:creationId xmlns:a16="http://schemas.microsoft.com/office/drawing/2014/main" id="{2F290617-EA2D-6015-3CE5-3E89AB077DB3}"/>
                </a:ext>
              </a:extLst>
            </p:cNvPr>
            <p:cNvSpPr/>
            <p:nvPr/>
          </p:nvSpPr>
          <p:spPr>
            <a:xfrm>
              <a:off x="5627102" y="1553501"/>
              <a:ext cx="788400" cy="792000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35" name="矩形 40034">
              <a:extLst>
                <a:ext uri="{FF2B5EF4-FFF2-40B4-BE49-F238E27FC236}">
                  <a16:creationId xmlns:a16="http://schemas.microsoft.com/office/drawing/2014/main" id="{BB8D797A-15FB-3383-F706-1B26683117D9}"/>
                </a:ext>
              </a:extLst>
            </p:cNvPr>
            <p:cNvSpPr/>
            <p:nvPr/>
          </p:nvSpPr>
          <p:spPr>
            <a:xfrm>
              <a:off x="5627102" y="1550709"/>
              <a:ext cx="792000" cy="79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40036" name="直接连接符 40035">
              <a:extLst>
                <a:ext uri="{FF2B5EF4-FFF2-40B4-BE49-F238E27FC236}">
                  <a16:creationId xmlns:a16="http://schemas.microsoft.com/office/drawing/2014/main" id="{24A66953-36A0-992A-287F-5186D30428F4}"/>
                </a:ext>
              </a:extLst>
            </p:cNvPr>
            <p:cNvCxnSpPr>
              <a:cxnSpLocks/>
              <a:endCxn id="40035" idx="3"/>
            </p:cNvCxnSpPr>
            <p:nvPr/>
          </p:nvCxnSpPr>
          <p:spPr>
            <a:xfrm flipV="1">
              <a:off x="5636420" y="1946709"/>
              <a:ext cx="782682" cy="4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37" name="直接连接符 40036">
              <a:extLst>
                <a:ext uri="{FF2B5EF4-FFF2-40B4-BE49-F238E27FC236}">
                  <a16:creationId xmlns:a16="http://schemas.microsoft.com/office/drawing/2014/main" id="{20A5BBC5-819F-1A30-938C-AC06CE4D5666}"/>
                </a:ext>
              </a:extLst>
            </p:cNvPr>
            <p:cNvCxnSpPr>
              <a:cxnSpLocks/>
              <a:stCxn id="40035" idx="0"/>
              <a:endCxn id="40034" idx="2"/>
            </p:cNvCxnSpPr>
            <p:nvPr/>
          </p:nvCxnSpPr>
          <p:spPr>
            <a:xfrm flipH="1">
              <a:off x="6021302" y="1550709"/>
              <a:ext cx="1800" cy="7947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038" name="椭圆 40037">
              <a:extLst>
                <a:ext uri="{FF2B5EF4-FFF2-40B4-BE49-F238E27FC236}">
                  <a16:creationId xmlns:a16="http://schemas.microsoft.com/office/drawing/2014/main" id="{D7252E32-BFDB-F4FA-3715-FE9877C0F8B5}"/>
                </a:ext>
              </a:extLst>
            </p:cNvPr>
            <p:cNvSpPr/>
            <p:nvPr/>
          </p:nvSpPr>
          <p:spPr>
            <a:xfrm>
              <a:off x="5701308" y="163958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39" name="椭圆 40038">
              <a:extLst>
                <a:ext uri="{FF2B5EF4-FFF2-40B4-BE49-F238E27FC236}">
                  <a16:creationId xmlns:a16="http://schemas.microsoft.com/office/drawing/2014/main" id="{801550D9-8E44-FFB5-DC23-020DC34D1EAC}"/>
                </a:ext>
              </a:extLst>
            </p:cNvPr>
            <p:cNvSpPr/>
            <p:nvPr/>
          </p:nvSpPr>
          <p:spPr>
            <a:xfrm>
              <a:off x="5847329" y="16610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0" name="椭圆 40039">
              <a:extLst>
                <a:ext uri="{FF2B5EF4-FFF2-40B4-BE49-F238E27FC236}">
                  <a16:creationId xmlns:a16="http://schemas.microsoft.com/office/drawing/2014/main" id="{05F014EA-21DE-0242-E6C4-F8DF7D995C2B}"/>
                </a:ext>
              </a:extLst>
            </p:cNvPr>
            <p:cNvSpPr/>
            <p:nvPr/>
          </p:nvSpPr>
          <p:spPr>
            <a:xfrm>
              <a:off x="5786320" y="18054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1" name="椭圆 40040">
              <a:extLst>
                <a:ext uri="{FF2B5EF4-FFF2-40B4-BE49-F238E27FC236}">
                  <a16:creationId xmlns:a16="http://schemas.microsoft.com/office/drawing/2014/main" id="{7A2E1F12-20A0-FC60-7D26-16C651F0542F}"/>
                </a:ext>
              </a:extLst>
            </p:cNvPr>
            <p:cNvSpPr/>
            <p:nvPr/>
          </p:nvSpPr>
          <p:spPr>
            <a:xfrm>
              <a:off x="5687624" y="20928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2" name="椭圆 40041">
              <a:extLst>
                <a:ext uri="{FF2B5EF4-FFF2-40B4-BE49-F238E27FC236}">
                  <a16:creationId xmlns:a16="http://schemas.microsoft.com/office/drawing/2014/main" id="{EFEF5BE1-99C9-FFB4-AEF0-1354C8545A28}"/>
                </a:ext>
              </a:extLst>
            </p:cNvPr>
            <p:cNvSpPr/>
            <p:nvPr/>
          </p:nvSpPr>
          <p:spPr>
            <a:xfrm>
              <a:off x="6080287" y="182827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3" name="椭圆 40042">
              <a:extLst>
                <a:ext uri="{FF2B5EF4-FFF2-40B4-BE49-F238E27FC236}">
                  <a16:creationId xmlns:a16="http://schemas.microsoft.com/office/drawing/2014/main" id="{848BF38B-A4A5-C03A-EC52-78CC0DFBC270}"/>
                </a:ext>
              </a:extLst>
            </p:cNvPr>
            <p:cNvSpPr/>
            <p:nvPr/>
          </p:nvSpPr>
          <p:spPr>
            <a:xfrm>
              <a:off x="5843451" y="21679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4" name="椭圆 40043">
              <a:extLst>
                <a:ext uri="{FF2B5EF4-FFF2-40B4-BE49-F238E27FC236}">
                  <a16:creationId xmlns:a16="http://schemas.microsoft.com/office/drawing/2014/main" id="{D3147A10-4BD5-59C1-B086-D9BA4447E39C}"/>
                </a:ext>
              </a:extLst>
            </p:cNvPr>
            <p:cNvSpPr/>
            <p:nvPr/>
          </p:nvSpPr>
          <p:spPr>
            <a:xfrm>
              <a:off x="5700099" y="19922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5" name="椭圆 40044">
              <a:extLst>
                <a:ext uri="{FF2B5EF4-FFF2-40B4-BE49-F238E27FC236}">
                  <a16:creationId xmlns:a16="http://schemas.microsoft.com/office/drawing/2014/main" id="{A058AB4D-2405-90D4-B2CC-519AEED4487F}"/>
                </a:ext>
              </a:extLst>
            </p:cNvPr>
            <p:cNvSpPr/>
            <p:nvPr/>
          </p:nvSpPr>
          <p:spPr>
            <a:xfrm>
              <a:off x="6287422" y="21450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6" name="椭圆 40045">
              <a:extLst>
                <a:ext uri="{FF2B5EF4-FFF2-40B4-BE49-F238E27FC236}">
                  <a16:creationId xmlns:a16="http://schemas.microsoft.com/office/drawing/2014/main" id="{ED314DD2-D67F-4D39-F386-EEA3C785CDAF}"/>
                </a:ext>
              </a:extLst>
            </p:cNvPr>
            <p:cNvSpPr/>
            <p:nvPr/>
          </p:nvSpPr>
          <p:spPr>
            <a:xfrm>
              <a:off x="5904081" y="185376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7" name="椭圆 40046">
              <a:extLst>
                <a:ext uri="{FF2B5EF4-FFF2-40B4-BE49-F238E27FC236}">
                  <a16:creationId xmlns:a16="http://schemas.microsoft.com/office/drawing/2014/main" id="{41FAEEBE-2A1E-817D-861C-57BE2CF63DD2}"/>
                </a:ext>
              </a:extLst>
            </p:cNvPr>
            <p:cNvSpPr/>
            <p:nvPr/>
          </p:nvSpPr>
          <p:spPr>
            <a:xfrm>
              <a:off x="6135022" y="20344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8" name="椭圆 40047">
              <a:extLst>
                <a:ext uri="{FF2B5EF4-FFF2-40B4-BE49-F238E27FC236}">
                  <a16:creationId xmlns:a16="http://schemas.microsoft.com/office/drawing/2014/main" id="{DD9EFAF3-9B1C-3824-4B13-AC0FEEA14B4F}"/>
                </a:ext>
              </a:extLst>
            </p:cNvPr>
            <p:cNvSpPr/>
            <p:nvPr/>
          </p:nvSpPr>
          <p:spPr>
            <a:xfrm>
              <a:off x="6149310" y="22295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49" name="椭圆 40048">
              <a:extLst>
                <a:ext uri="{FF2B5EF4-FFF2-40B4-BE49-F238E27FC236}">
                  <a16:creationId xmlns:a16="http://schemas.microsoft.com/office/drawing/2014/main" id="{95F17C42-C57D-0F34-C5B0-E3D5573601F3}"/>
                </a:ext>
              </a:extLst>
            </p:cNvPr>
            <p:cNvSpPr/>
            <p:nvPr/>
          </p:nvSpPr>
          <p:spPr>
            <a:xfrm>
              <a:off x="6313617" y="18597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50" name="椭圆 40049">
              <a:extLst>
                <a:ext uri="{FF2B5EF4-FFF2-40B4-BE49-F238E27FC236}">
                  <a16:creationId xmlns:a16="http://schemas.microsoft.com/office/drawing/2014/main" id="{A624B4F1-FB94-2747-AEA4-10F641AD17CD}"/>
                </a:ext>
              </a:extLst>
            </p:cNvPr>
            <p:cNvSpPr/>
            <p:nvPr/>
          </p:nvSpPr>
          <p:spPr>
            <a:xfrm>
              <a:off x="6320760" y="170080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51" name="椭圆 40050">
              <a:extLst>
                <a:ext uri="{FF2B5EF4-FFF2-40B4-BE49-F238E27FC236}">
                  <a16:creationId xmlns:a16="http://schemas.microsoft.com/office/drawing/2014/main" id="{2417ADF3-C206-72CE-0CB8-3CFC0005AE7B}"/>
                </a:ext>
              </a:extLst>
            </p:cNvPr>
            <p:cNvSpPr/>
            <p:nvPr/>
          </p:nvSpPr>
          <p:spPr>
            <a:xfrm>
              <a:off x="6071186" y="160127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52" name="椭圆 40051">
              <a:extLst>
                <a:ext uri="{FF2B5EF4-FFF2-40B4-BE49-F238E27FC236}">
                  <a16:creationId xmlns:a16="http://schemas.microsoft.com/office/drawing/2014/main" id="{33EEC755-D36D-1606-DC9F-31D1D5512D07}"/>
                </a:ext>
              </a:extLst>
            </p:cNvPr>
            <p:cNvSpPr/>
            <p:nvPr/>
          </p:nvSpPr>
          <p:spPr>
            <a:xfrm>
              <a:off x="6256743" y="160127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53" name="椭圆 40052">
              <a:extLst>
                <a:ext uri="{FF2B5EF4-FFF2-40B4-BE49-F238E27FC236}">
                  <a16:creationId xmlns:a16="http://schemas.microsoft.com/office/drawing/2014/main" id="{27A4FA43-2A59-1A4D-CF26-2C9680B4831A}"/>
                </a:ext>
              </a:extLst>
            </p:cNvPr>
            <p:cNvSpPr/>
            <p:nvPr/>
          </p:nvSpPr>
          <p:spPr>
            <a:xfrm>
              <a:off x="5535377" y="1895599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54" name="椭圆 40053">
              <a:extLst>
                <a:ext uri="{FF2B5EF4-FFF2-40B4-BE49-F238E27FC236}">
                  <a16:creationId xmlns:a16="http://schemas.microsoft.com/office/drawing/2014/main" id="{ACBC71CE-0942-F706-2937-DDDE4937765F}"/>
                </a:ext>
              </a:extLst>
            </p:cNvPr>
            <p:cNvSpPr/>
            <p:nvPr/>
          </p:nvSpPr>
          <p:spPr>
            <a:xfrm>
              <a:off x="6215428" y="1476296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40055" name="连接符: 曲线 40054">
            <a:extLst>
              <a:ext uri="{FF2B5EF4-FFF2-40B4-BE49-F238E27FC236}">
                <a16:creationId xmlns:a16="http://schemas.microsoft.com/office/drawing/2014/main" id="{C545FB84-F543-53D8-D94E-8DEB4343152B}"/>
              </a:ext>
            </a:extLst>
          </p:cNvPr>
          <p:cNvCxnSpPr>
            <a:cxnSpLocks/>
            <a:endCxn id="40052" idx="4"/>
          </p:cNvCxnSpPr>
          <p:nvPr/>
        </p:nvCxnSpPr>
        <p:spPr>
          <a:xfrm flipV="1">
            <a:off x="3902004" y="2073802"/>
            <a:ext cx="1058069" cy="170125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56" name="连接符: 曲线 40055">
            <a:extLst>
              <a:ext uri="{FF2B5EF4-FFF2-40B4-BE49-F238E27FC236}">
                <a16:creationId xmlns:a16="http://schemas.microsoft.com/office/drawing/2014/main" id="{7EC3941F-BA31-AF05-1C88-89FA98783863}"/>
              </a:ext>
            </a:extLst>
          </p:cNvPr>
          <p:cNvCxnSpPr>
            <a:cxnSpLocks/>
            <a:endCxn id="40041" idx="2"/>
          </p:cNvCxnSpPr>
          <p:nvPr/>
        </p:nvCxnSpPr>
        <p:spPr>
          <a:xfrm flipV="1">
            <a:off x="3902004" y="2542497"/>
            <a:ext cx="466090" cy="6813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57" name="直接箭头连接符 40056">
            <a:extLst>
              <a:ext uri="{FF2B5EF4-FFF2-40B4-BE49-F238E27FC236}">
                <a16:creationId xmlns:a16="http://schemas.microsoft.com/office/drawing/2014/main" id="{CE84A7B5-F11A-B0B7-76CB-5ABCFF9E4CFE}"/>
              </a:ext>
            </a:extLst>
          </p:cNvPr>
          <p:cNvCxnSpPr>
            <a:cxnSpLocks/>
          </p:cNvCxnSpPr>
          <p:nvPr/>
        </p:nvCxnSpPr>
        <p:spPr>
          <a:xfrm>
            <a:off x="3902004" y="2379714"/>
            <a:ext cx="2862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58" name="文本框 40057">
            <a:extLst>
              <a:ext uri="{FF2B5EF4-FFF2-40B4-BE49-F238E27FC236}">
                <a16:creationId xmlns:a16="http://schemas.microsoft.com/office/drawing/2014/main" id="{E336DDBD-054E-7682-66FD-CE4FC8A58D57}"/>
              </a:ext>
            </a:extLst>
          </p:cNvPr>
          <p:cNvSpPr txBox="1"/>
          <p:nvPr/>
        </p:nvSpPr>
        <p:spPr>
          <a:xfrm>
            <a:off x="3577347" y="3186369"/>
            <a:ext cx="1714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区域边界探测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059" name="直接箭头连接符 40058">
            <a:extLst>
              <a:ext uri="{FF2B5EF4-FFF2-40B4-BE49-F238E27FC236}">
                <a16:creationId xmlns:a16="http://schemas.microsoft.com/office/drawing/2014/main" id="{C2EE7B8F-7E8E-7FDD-687F-31DCE808E924}"/>
              </a:ext>
            </a:extLst>
          </p:cNvPr>
          <p:cNvCxnSpPr>
            <a:cxnSpLocks/>
          </p:cNvCxnSpPr>
          <p:nvPr/>
        </p:nvCxnSpPr>
        <p:spPr>
          <a:xfrm>
            <a:off x="5111635" y="2370704"/>
            <a:ext cx="270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060" name="组合 40059">
            <a:extLst>
              <a:ext uri="{FF2B5EF4-FFF2-40B4-BE49-F238E27FC236}">
                <a16:creationId xmlns:a16="http://schemas.microsoft.com/office/drawing/2014/main" id="{F4963C9F-988B-D8CB-BD6C-FA1DCB40BC49}"/>
              </a:ext>
            </a:extLst>
          </p:cNvPr>
          <p:cNvGrpSpPr/>
          <p:nvPr/>
        </p:nvGrpSpPr>
        <p:grpSpPr>
          <a:xfrm>
            <a:off x="5391364" y="1903793"/>
            <a:ext cx="968051" cy="869205"/>
            <a:chOff x="5535377" y="1476296"/>
            <a:chExt cx="968051" cy="869205"/>
          </a:xfrm>
        </p:grpSpPr>
        <p:pic>
          <p:nvPicPr>
            <p:cNvPr id="40061" name="图片 40060">
              <a:extLst>
                <a:ext uri="{FF2B5EF4-FFF2-40B4-BE49-F238E27FC236}">
                  <a16:creationId xmlns:a16="http://schemas.microsoft.com/office/drawing/2014/main" id="{CBFEC378-B476-99D4-2B8E-EA4DA2FCC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0326" t="8958" r="24430" b="14143"/>
            <a:stretch/>
          </p:blipFill>
          <p:spPr>
            <a:xfrm>
              <a:off x="5627102" y="1553501"/>
              <a:ext cx="788008" cy="792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0062" name="流程图: 过程 40061">
              <a:extLst>
                <a:ext uri="{FF2B5EF4-FFF2-40B4-BE49-F238E27FC236}">
                  <a16:creationId xmlns:a16="http://schemas.microsoft.com/office/drawing/2014/main" id="{DE8F13CE-99D6-5857-6255-D91C5D33AED9}"/>
                </a:ext>
              </a:extLst>
            </p:cNvPr>
            <p:cNvSpPr/>
            <p:nvPr/>
          </p:nvSpPr>
          <p:spPr>
            <a:xfrm>
              <a:off x="5627102" y="1553501"/>
              <a:ext cx="788400" cy="792000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63" name="矩形 40062">
              <a:extLst>
                <a:ext uri="{FF2B5EF4-FFF2-40B4-BE49-F238E27FC236}">
                  <a16:creationId xmlns:a16="http://schemas.microsoft.com/office/drawing/2014/main" id="{CEE907B7-34F9-BC0B-F37B-6F17FF6ADA3F}"/>
                </a:ext>
              </a:extLst>
            </p:cNvPr>
            <p:cNvSpPr/>
            <p:nvPr/>
          </p:nvSpPr>
          <p:spPr>
            <a:xfrm>
              <a:off x="5627102" y="1550709"/>
              <a:ext cx="792000" cy="79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40064" name="直接连接符 40063">
              <a:extLst>
                <a:ext uri="{FF2B5EF4-FFF2-40B4-BE49-F238E27FC236}">
                  <a16:creationId xmlns:a16="http://schemas.microsoft.com/office/drawing/2014/main" id="{F4D96BBF-B980-C6C9-2424-A80B228E5552}"/>
                </a:ext>
              </a:extLst>
            </p:cNvPr>
            <p:cNvCxnSpPr>
              <a:cxnSpLocks/>
              <a:endCxn id="40063" idx="3"/>
            </p:cNvCxnSpPr>
            <p:nvPr/>
          </p:nvCxnSpPr>
          <p:spPr>
            <a:xfrm flipV="1">
              <a:off x="5636420" y="1946709"/>
              <a:ext cx="782682" cy="4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65" name="直接连接符 40064">
              <a:extLst>
                <a:ext uri="{FF2B5EF4-FFF2-40B4-BE49-F238E27FC236}">
                  <a16:creationId xmlns:a16="http://schemas.microsoft.com/office/drawing/2014/main" id="{C92F18DA-8A75-7576-D3EF-332E66B6F366}"/>
                </a:ext>
              </a:extLst>
            </p:cNvPr>
            <p:cNvCxnSpPr>
              <a:cxnSpLocks/>
              <a:stCxn id="40063" idx="0"/>
              <a:endCxn id="40062" idx="2"/>
            </p:cNvCxnSpPr>
            <p:nvPr/>
          </p:nvCxnSpPr>
          <p:spPr>
            <a:xfrm flipH="1">
              <a:off x="6021302" y="1550709"/>
              <a:ext cx="1800" cy="7947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066" name="椭圆 40065">
              <a:extLst>
                <a:ext uri="{FF2B5EF4-FFF2-40B4-BE49-F238E27FC236}">
                  <a16:creationId xmlns:a16="http://schemas.microsoft.com/office/drawing/2014/main" id="{F231CA58-6715-7595-C6F5-654B8AAEBFC5}"/>
                </a:ext>
              </a:extLst>
            </p:cNvPr>
            <p:cNvSpPr/>
            <p:nvPr/>
          </p:nvSpPr>
          <p:spPr>
            <a:xfrm>
              <a:off x="5701308" y="163958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67" name="椭圆 40066">
              <a:extLst>
                <a:ext uri="{FF2B5EF4-FFF2-40B4-BE49-F238E27FC236}">
                  <a16:creationId xmlns:a16="http://schemas.microsoft.com/office/drawing/2014/main" id="{EB41D260-6569-C9DB-0526-FD23224F4CEF}"/>
                </a:ext>
              </a:extLst>
            </p:cNvPr>
            <p:cNvSpPr/>
            <p:nvPr/>
          </p:nvSpPr>
          <p:spPr>
            <a:xfrm>
              <a:off x="5847329" y="16610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68" name="椭圆 40067">
              <a:extLst>
                <a:ext uri="{FF2B5EF4-FFF2-40B4-BE49-F238E27FC236}">
                  <a16:creationId xmlns:a16="http://schemas.microsoft.com/office/drawing/2014/main" id="{FD1082D8-4A54-0C40-04EF-9007FA31A33B}"/>
                </a:ext>
              </a:extLst>
            </p:cNvPr>
            <p:cNvSpPr/>
            <p:nvPr/>
          </p:nvSpPr>
          <p:spPr>
            <a:xfrm>
              <a:off x="5786320" y="18054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69" name="椭圆 40068">
              <a:extLst>
                <a:ext uri="{FF2B5EF4-FFF2-40B4-BE49-F238E27FC236}">
                  <a16:creationId xmlns:a16="http://schemas.microsoft.com/office/drawing/2014/main" id="{91E9F47B-C31C-E011-707F-9072FD2212A2}"/>
                </a:ext>
              </a:extLst>
            </p:cNvPr>
            <p:cNvSpPr/>
            <p:nvPr/>
          </p:nvSpPr>
          <p:spPr>
            <a:xfrm>
              <a:off x="5687624" y="20928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0" name="椭圆 40069">
              <a:extLst>
                <a:ext uri="{FF2B5EF4-FFF2-40B4-BE49-F238E27FC236}">
                  <a16:creationId xmlns:a16="http://schemas.microsoft.com/office/drawing/2014/main" id="{3BFF8CC3-52F5-CA7D-F1FF-81ED7A5A5CD7}"/>
                </a:ext>
              </a:extLst>
            </p:cNvPr>
            <p:cNvSpPr/>
            <p:nvPr/>
          </p:nvSpPr>
          <p:spPr>
            <a:xfrm>
              <a:off x="6080287" y="182827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1" name="椭圆 40070">
              <a:extLst>
                <a:ext uri="{FF2B5EF4-FFF2-40B4-BE49-F238E27FC236}">
                  <a16:creationId xmlns:a16="http://schemas.microsoft.com/office/drawing/2014/main" id="{42EDF604-C489-648B-4493-B00E73A05032}"/>
                </a:ext>
              </a:extLst>
            </p:cNvPr>
            <p:cNvSpPr/>
            <p:nvPr/>
          </p:nvSpPr>
          <p:spPr>
            <a:xfrm>
              <a:off x="5843451" y="21679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2" name="椭圆 40071">
              <a:extLst>
                <a:ext uri="{FF2B5EF4-FFF2-40B4-BE49-F238E27FC236}">
                  <a16:creationId xmlns:a16="http://schemas.microsoft.com/office/drawing/2014/main" id="{AE94C2D3-2C20-6728-58BA-7C701E516ADA}"/>
                </a:ext>
              </a:extLst>
            </p:cNvPr>
            <p:cNvSpPr/>
            <p:nvPr/>
          </p:nvSpPr>
          <p:spPr>
            <a:xfrm>
              <a:off x="5700099" y="19922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3" name="椭圆 40072">
              <a:extLst>
                <a:ext uri="{FF2B5EF4-FFF2-40B4-BE49-F238E27FC236}">
                  <a16:creationId xmlns:a16="http://schemas.microsoft.com/office/drawing/2014/main" id="{9826E482-4E76-0C43-3DA0-28D3A6BEA5CB}"/>
                </a:ext>
              </a:extLst>
            </p:cNvPr>
            <p:cNvSpPr/>
            <p:nvPr/>
          </p:nvSpPr>
          <p:spPr>
            <a:xfrm>
              <a:off x="6287422" y="21450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4" name="椭圆 40073">
              <a:extLst>
                <a:ext uri="{FF2B5EF4-FFF2-40B4-BE49-F238E27FC236}">
                  <a16:creationId xmlns:a16="http://schemas.microsoft.com/office/drawing/2014/main" id="{E78E42EB-1138-FBEA-641D-9F24A728E95A}"/>
                </a:ext>
              </a:extLst>
            </p:cNvPr>
            <p:cNvSpPr/>
            <p:nvPr/>
          </p:nvSpPr>
          <p:spPr>
            <a:xfrm>
              <a:off x="5904081" y="185376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5" name="椭圆 40074">
              <a:extLst>
                <a:ext uri="{FF2B5EF4-FFF2-40B4-BE49-F238E27FC236}">
                  <a16:creationId xmlns:a16="http://schemas.microsoft.com/office/drawing/2014/main" id="{BD1669A0-DB49-23E7-BC32-F951C64B667A}"/>
                </a:ext>
              </a:extLst>
            </p:cNvPr>
            <p:cNvSpPr/>
            <p:nvPr/>
          </p:nvSpPr>
          <p:spPr>
            <a:xfrm>
              <a:off x="6135022" y="20344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6" name="椭圆 40075">
              <a:extLst>
                <a:ext uri="{FF2B5EF4-FFF2-40B4-BE49-F238E27FC236}">
                  <a16:creationId xmlns:a16="http://schemas.microsoft.com/office/drawing/2014/main" id="{92DA2B6F-007A-EABC-0A94-2D5A8C8EE6FF}"/>
                </a:ext>
              </a:extLst>
            </p:cNvPr>
            <p:cNvSpPr/>
            <p:nvPr/>
          </p:nvSpPr>
          <p:spPr>
            <a:xfrm>
              <a:off x="6149310" y="22295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7" name="椭圆 40076">
              <a:extLst>
                <a:ext uri="{FF2B5EF4-FFF2-40B4-BE49-F238E27FC236}">
                  <a16:creationId xmlns:a16="http://schemas.microsoft.com/office/drawing/2014/main" id="{1B6F0A26-7858-15B6-8279-3FFE8F795EDF}"/>
                </a:ext>
              </a:extLst>
            </p:cNvPr>
            <p:cNvSpPr/>
            <p:nvPr/>
          </p:nvSpPr>
          <p:spPr>
            <a:xfrm>
              <a:off x="6313617" y="18597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8" name="椭圆 40077">
              <a:extLst>
                <a:ext uri="{FF2B5EF4-FFF2-40B4-BE49-F238E27FC236}">
                  <a16:creationId xmlns:a16="http://schemas.microsoft.com/office/drawing/2014/main" id="{6FE4349C-9CC4-7998-7AF4-1C6FD51D5D4D}"/>
                </a:ext>
              </a:extLst>
            </p:cNvPr>
            <p:cNvSpPr/>
            <p:nvPr/>
          </p:nvSpPr>
          <p:spPr>
            <a:xfrm>
              <a:off x="6320760" y="170080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79" name="椭圆 40078">
              <a:extLst>
                <a:ext uri="{FF2B5EF4-FFF2-40B4-BE49-F238E27FC236}">
                  <a16:creationId xmlns:a16="http://schemas.microsoft.com/office/drawing/2014/main" id="{BB6AF9CA-E2F1-93C0-7F92-8B793684D13B}"/>
                </a:ext>
              </a:extLst>
            </p:cNvPr>
            <p:cNvSpPr/>
            <p:nvPr/>
          </p:nvSpPr>
          <p:spPr>
            <a:xfrm>
              <a:off x="6071186" y="160127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80" name="椭圆 40079">
              <a:extLst>
                <a:ext uri="{FF2B5EF4-FFF2-40B4-BE49-F238E27FC236}">
                  <a16:creationId xmlns:a16="http://schemas.microsoft.com/office/drawing/2014/main" id="{C5197570-64E6-965C-3399-21CE938F23C9}"/>
                </a:ext>
              </a:extLst>
            </p:cNvPr>
            <p:cNvSpPr/>
            <p:nvPr/>
          </p:nvSpPr>
          <p:spPr>
            <a:xfrm>
              <a:off x="6256743" y="160127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81" name="椭圆 40080">
              <a:extLst>
                <a:ext uri="{FF2B5EF4-FFF2-40B4-BE49-F238E27FC236}">
                  <a16:creationId xmlns:a16="http://schemas.microsoft.com/office/drawing/2014/main" id="{3BB0946D-B4C2-2323-BB97-A918AF513524}"/>
                </a:ext>
              </a:extLst>
            </p:cNvPr>
            <p:cNvSpPr/>
            <p:nvPr/>
          </p:nvSpPr>
          <p:spPr>
            <a:xfrm>
              <a:off x="5535377" y="1895599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82" name="椭圆 40081">
              <a:extLst>
                <a:ext uri="{FF2B5EF4-FFF2-40B4-BE49-F238E27FC236}">
                  <a16:creationId xmlns:a16="http://schemas.microsoft.com/office/drawing/2014/main" id="{A53CD288-D56E-0144-8AC8-380981A7E096}"/>
                </a:ext>
              </a:extLst>
            </p:cNvPr>
            <p:cNvSpPr/>
            <p:nvPr/>
          </p:nvSpPr>
          <p:spPr>
            <a:xfrm>
              <a:off x="6215428" y="1476296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0083" name="组合 40082">
            <a:extLst>
              <a:ext uri="{FF2B5EF4-FFF2-40B4-BE49-F238E27FC236}">
                <a16:creationId xmlns:a16="http://schemas.microsoft.com/office/drawing/2014/main" id="{87A89F61-9527-0DB6-F5DE-0E041455E38E}"/>
              </a:ext>
            </a:extLst>
          </p:cNvPr>
          <p:cNvGrpSpPr/>
          <p:nvPr/>
        </p:nvGrpSpPr>
        <p:grpSpPr>
          <a:xfrm>
            <a:off x="6580625" y="1764204"/>
            <a:ext cx="1261515" cy="1157833"/>
            <a:chOff x="8198605" y="1337399"/>
            <a:chExt cx="1261515" cy="1157833"/>
          </a:xfrm>
        </p:grpSpPr>
        <p:pic>
          <p:nvPicPr>
            <p:cNvPr id="40084" name="图片 40083">
              <a:extLst>
                <a:ext uri="{FF2B5EF4-FFF2-40B4-BE49-F238E27FC236}">
                  <a16:creationId xmlns:a16="http://schemas.microsoft.com/office/drawing/2014/main" id="{3E742627-B3F9-799B-D987-B065046CF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0326" t="47338" r="52350" b="14143"/>
            <a:stretch/>
          </p:blipFill>
          <p:spPr>
            <a:xfrm>
              <a:off x="8286252" y="2095968"/>
              <a:ext cx="410274" cy="394428"/>
            </a:xfrm>
            <a:prstGeom prst="rect">
              <a:avLst/>
            </a:prstGeom>
          </p:spPr>
        </p:pic>
        <p:pic>
          <p:nvPicPr>
            <p:cNvPr id="40085" name="图片 40084">
              <a:extLst>
                <a:ext uri="{FF2B5EF4-FFF2-40B4-BE49-F238E27FC236}">
                  <a16:creationId xmlns:a16="http://schemas.microsoft.com/office/drawing/2014/main" id="{4D598253-2451-338E-8D4C-2E4187838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48442" t="47479" r="24430" b="14143"/>
            <a:stretch/>
          </p:blipFill>
          <p:spPr>
            <a:xfrm>
              <a:off x="8966295" y="2099409"/>
              <a:ext cx="410274" cy="395823"/>
            </a:xfrm>
            <a:prstGeom prst="rect">
              <a:avLst/>
            </a:prstGeom>
          </p:spPr>
        </p:pic>
        <p:pic>
          <p:nvPicPr>
            <p:cNvPr id="40086" name="图片 40085">
              <a:extLst>
                <a:ext uri="{FF2B5EF4-FFF2-40B4-BE49-F238E27FC236}">
                  <a16:creationId xmlns:a16="http://schemas.microsoft.com/office/drawing/2014/main" id="{27BA8074-F00B-6DBB-4533-BB3A4AD57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47865" t="8958" r="24430" b="52523"/>
            <a:stretch/>
          </p:blipFill>
          <p:spPr>
            <a:xfrm>
              <a:off x="8971885" y="1412388"/>
              <a:ext cx="402148" cy="394428"/>
            </a:xfrm>
            <a:prstGeom prst="rect">
              <a:avLst/>
            </a:prstGeom>
          </p:spPr>
        </p:pic>
        <p:pic>
          <p:nvPicPr>
            <p:cNvPr id="40087" name="图片 40086">
              <a:extLst>
                <a:ext uri="{FF2B5EF4-FFF2-40B4-BE49-F238E27FC236}">
                  <a16:creationId xmlns:a16="http://schemas.microsoft.com/office/drawing/2014/main" id="{ADD469F0-5DED-E611-A042-A6C7A19AF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0326" t="8958" r="52356" b="53430"/>
            <a:stretch/>
          </p:blipFill>
          <p:spPr>
            <a:xfrm>
              <a:off x="8281565" y="1412387"/>
              <a:ext cx="404950" cy="394427"/>
            </a:xfrm>
            <a:prstGeom prst="rect">
              <a:avLst/>
            </a:prstGeom>
          </p:spPr>
        </p:pic>
        <p:sp>
          <p:nvSpPr>
            <p:cNvPr id="40088" name="流程图: 过程 40087">
              <a:extLst>
                <a:ext uri="{FF2B5EF4-FFF2-40B4-BE49-F238E27FC236}">
                  <a16:creationId xmlns:a16="http://schemas.microsoft.com/office/drawing/2014/main" id="{7C7EA805-8633-1E39-9142-3C1AC37FD591}"/>
                </a:ext>
              </a:extLst>
            </p:cNvPr>
            <p:cNvSpPr/>
            <p:nvPr/>
          </p:nvSpPr>
          <p:spPr>
            <a:xfrm>
              <a:off x="8281564" y="1408375"/>
              <a:ext cx="399290" cy="394427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89" name="矩形 40088">
              <a:extLst>
                <a:ext uri="{FF2B5EF4-FFF2-40B4-BE49-F238E27FC236}">
                  <a16:creationId xmlns:a16="http://schemas.microsoft.com/office/drawing/2014/main" id="{B004CC23-B00C-0362-00DE-D3BFEA97D789}"/>
                </a:ext>
              </a:extLst>
            </p:cNvPr>
            <p:cNvSpPr/>
            <p:nvPr/>
          </p:nvSpPr>
          <p:spPr>
            <a:xfrm>
              <a:off x="8281564" y="1410743"/>
              <a:ext cx="396000" cy="39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0" name="椭圆 40089">
              <a:extLst>
                <a:ext uri="{FF2B5EF4-FFF2-40B4-BE49-F238E27FC236}">
                  <a16:creationId xmlns:a16="http://schemas.microsoft.com/office/drawing/2014/main" id="{C4334682-B2C0-CC86-F2F9-385E2CB705B9}"/>
                </a:ext>
              </a:extLst>
            </p:cNvPr>
            <p:cNvSpPr/>
            <p:nvPr/>
          </p:nvSpPr>
          <p:spPr>
            <a:xfrm>
              <a:off x="8367288" y="14946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91" name="椭圆 40090">
              <a:extLst>
                <a:ext uri="{FF2B5EF4-FFF2-40B4-BE49-F238E27FC236}">
                  <a16:creationId xmlns:a16="http://schemas.microsoft.com/office/drawing/2014/main" id="{3824C77C-33B9-D1E0-D2F0-4BC5FC642DFB}"/>
                </a:ext>
              </a:extLst>
            </p:cNvPr>
            <p:cNvSpPr/>
            <p:nvPr/>
          </p:nvSpPr>
          <p:spPr>
            <a:xfrm>
              <a:off x="8453164" y="167259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92" name="椭圆 40091">
              <a:extLst>
                <a:ext uri="{FF2B5EF4-FFF2-40B4-BE49-F238E27FC236}">
                  <a16:creationId xmlns:a16="http://schemas.microsoft.com/office/drawing/2014/main" id="{EE209E97-D6AF-D3DD-FA15-6CAF1415D051}"/>
                </a:ext>
              </a:extLst>
            </p:cNvPr>
            <p:cNvSpPr/>
            <p:nvPr/>
          </p:nvSpPr>
          <p:spPr>
            <a:xfrm>
              <a:off x="8523738" y="1513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93" name="椭圆 40092">
              <a:extLst>
                <a:ext uri="{FF2B5EF4-FFF2-40B4-BE49-F238E27FC236}">
                  <a16:creationId xmlns:a16="http://schemas.microsoft.com/office/drawing/2014/main" id="{8E7AFCDE-B311-6232-2438-71E211971EB6}"/>
                </a:ext>
              </a:extLst>
            </p:cNvPr>
            <p:cNvSpPr/>
            <p:nvPr/>
          </p:nvSpPr>
          <p:spPr>
            <a:xfrm>
              <a:off x="8570119" y="17166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94" name="矩形 40093">
              <a:extLst>
                <a:ext uri="{FF2B5EF4-FFF2-40B4-BE49-F238E27FC236}">
                  <a16:creationId xmlns:a16="http://schemas.microsoft.com/office/drawing/2014/main" id="{8B70301F-28C8-2F30-3590-05FF93BB5D38}"/>
                </a:ext>
              </a:extLst>
            </p:cNvPr>
            <p:cNvSpPr/>
            <p:nvPr/>
          </p:nvSpPr>
          <p:spPr>
            <a:xfrm>
              <a:off x="8281564" y="2097788"/>
              <a:ext cx="410274" cy="39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5" name="矩形 40094">
              <a:extLst>
                <a:ext uri="{FF2B5EF4-FFF2-40B4-BE49-F238E27FC236}">
                  <a16:creationId xmlns:a16="http://schemas.microsoft.com/office/drawing/2014/main" id="{AFA14265-AB90-6B9F-9916-0F3D843AF182}"/>
                </a:ext>
              </a:extLst>
            </p:cNvPr>
            <p:cNvSpPr/>
            <p:nvPr/>
          </p:nvSpPr>
          <p:spPr>
            <a:xfrm>
              <a:off x="8969761" y="1410743"/>
              <a:ext cx="396000" cy="39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6" name="矩形 40095">
              <a:extLst>
                <a:ext uri="{FF2B5EF4-FFF2-40B4-BE49-F238E27FC236}">
                  <a16:creationId xmlns:a16="http://schemas.microsoft.com/office/drawing/2014/main" id="{FA8FC4A4-ED0C-FC9B-0531-7694541BEA70}"/>
                </a:ext>
              </a:extLst>
            </p:cNvPr>
            <p:cNvSpPr/>
            <p:nvPr/>
          </p:nvSpPr>
          <p:spPr>
            <a:xfrm>
              <a:off x="8972919" y="2097788"/>
              <a:ext cx="396000" cy="39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solidFill>
                  <a:schemeClr val="tx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7" name="流程图: 过程 40096">
              <a:extLst>
                <a:ext uri="{FF2B5EF4-FFF2-40B4-BE49-F238E27FC236}">
                  <a16:creationId xmlns:a16="http://schemas.microsoft.com/office/drawing/2014/main" id="{3AB7DD43-88AF-DC83-6188-18B4607503AC}"/>
                </a:ext>
              </a:extLst>
            </p:cNvPr>
            <p:cNvSpPr/>
            <p:nvPr/>
          </p:nvSpPr>
          <p:spPr>
            <a:xfrm>
              <a:off x="8982075" y="1424335"/>
              <a:ext cx="371475" cy="370800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8" name="流程图: 过程 40097">
              <a:extLst>
                <a:ext uri="{FF2B5EF4-FFF2-40B4-BE49-F238E27FC236}">
                  <a16:creationId xmlns:a16="http://schemas.microsoft.com/office/drawing/2014/main" id="{F8B737A9-2EFA-290B-DB69-FFE149A84AAD}"/>
                </a:ext>
              </a:extLst>
            </p:cNvPr>
            <p:cNvSpPr/>
            <p:nvPr/>
          </p:nvSpPr>
          <p:spPr>
            <a:xfrm>
              <a:off x="8984432" y="2109790"/>
              <a:ext cx="371499" cy="370800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99" name="流程图: 过程 40098">
              <a:extLst>
                <a:ext uri="{FF2B5EF4-FFF2-40B4-BE49-F238E27FC236}">
                  <a16:creationId xmlns:a16="http://schemas.microsoft.com/office/drawing/2014/main" id="{4317C74F-DAA2-5742-32B7-9F18FABFAB01}"/>
                </a:ext>
              </a:extLst>
            </p:cNvPr>
            <p:cNvSpPr/>
            <p:nvPr/>
          </p:nvSpPr>
          <p:spPr>
            <a:xfrm>
              <a:off x="8292221" y="2107409"/>
              <a:ext cx="385054" cy="370800"/>
            </a:xfrm>
            <a:prstGeom prst="flowChartProcess">
              <a:avLst/>
            </a:prstGeom>
            <a:solidFill>
              <a:srgbClr val="FFFFFF">
                <a:alpha val="65882"/>
              </a:srgbClr>
            </a:solidFill>
            <a:ln w="127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100" name="椭圆 40099">
              <a:extLst>
                <a:ext uri="{FF2B5EF4-FFF2-40B4-BE49-F238E27FC236}">
                  <a16:creationId xmlns:a16="http://schemas.microsoft.com/office/drawing/2014/main" id="{94DA366D-2552-365C-8C16-20BB67E83794}"/>
                </a:ext>
              </a:extLst>
            </p:cNvPr>
            <p:cNvSpPr/>
            <p:nvPr/>
          </p:nvSpPr>
          <p:spPr>
            <a:xfrm>
              <a:off x="8350852" y="224327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1" name="椭圆 40100">
              <a:extLst>
                <a:ext uri="{FF2B5EF4-FFF2-40B4-BE49-F238E27FC236}">
                  <a16:creationId xmlns:a16="http://schemas.microsoft.com/office/drawing/2014/main" id="{B2ED0040-FA87-66C1-335B-9E77AA56189B}"/>
                </a:ext>
              </a:extLst>
            </p:cNvPr>
            <p:cNvSpPr/>
            <p:nvPr/>
          </p:nvSpPr>
          <p:spPr>
            <a:xfrm>
              <a:off x="8363327" y="21427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2" name="椭圆 40101">
              <a:extLst>
                <a:ext uri="{FF2B5EF4-FFF2-40B4-BE49-F238E27FC236}">
                  <a16:creationId xmlns:a16="http://schemas.microsoft.com/office/drawing/2014/main" id="{E8CD4166-61C5-462E-3E35-95D7888C0208}"/>
                </a:ext>
              </a:extLst>
            </p:cNvPr>
            <p:cNvSpPr/>
            <p:nvPr/>
          </p:nvSpPr>
          <p:spPr>
            <a:xfrm>
              <a:off x="8198605" y="2046037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103" name="椭圆 40102">
              <a:extLst>
                <a:ext uri="{FF2B5EF4-FFF2-40B4-BE49-F238E27FC236}">
                  <a16:creationId xmlns:a16="http://schemas.microsoft.com/office/drawing/2014/main" id="{0A580BED-9173-347F-F30E-392057105EEF}"/>
                </a:ext>
              </a:extLst>
            </p:cNvPr>
            <p:cNvSpPr/>
            <p:nvPr/>
          </p:nvSpPr>
          <p:spPr>
            <a:xfrm>
              <a:off x="9240013" y="230112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4" name="椭圆 40103">
              <a:extLst>
                <a:ext uri="{FF2B5EF4-FFF2-40B4-BE49-F238E27FC236}">
                  <a16:creationId xmlns:a16="http://schemas.microsoft.com/office/drawing/2014/main" id="{3B606CA4-FCE5-9C0E-E222-987F7F087636}"/>
                </a:ext>
              </a:extLst>
            </p:cNvPr>
            <p:cNvSpPr/>
            <p:nvPr/>
          </p:nvSpPr>
          <p:spPr>
            <a:xfrm>
              <a:off x="9087613" y="219045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5" name="椭圆 40104">
              <a:extLst>
                <a:ext uri="{FF2B5EF4-FFF2-40B4-BE49-F238E27FC236}">
                  <a16:creationId xmlns:a16="http://schemas.microsoft.com/office/drawing/2014/main" id="{B43BEFEC-0D2F-659C-5811-8577F89AE71A}"/>
                </a:ext>
              </a:extLst>
            </p:cNvPr>
            <p:cNvSpPr/>
            <p:nvPr/>
          </p:nvSpPr>
          <p:spPr>
            <a:xfrm>
              <a:off x="9101901" y="23856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6" name="椭圆 40105">
              <a:extLst>
                <a:ext uri="{FF2B5EF4-FFF2-40B4-BE49-F238E27FC236}">
                  <a16:creationId xmlns:a16="http://schemas.microsoft.com/office/drawing/2014/main" id="{A06E5998-C7D9-0B04-E6E8-83086CFF8E97}"/>
                </a:ext>
              </a:extLst>
            </p:cNvPr>
            <p:cNvSpPr/>
            <p:nvPr/>
          </p:nvSpPr>
          <p:spPr>
            <a:xfrm>
              <a:off x="9036979" y="168938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7" name="椭圆 40106">
              <a:extLst>
                <a:ext uri="{FF2B5EF4-FFF2-40B4-BE49-F238E27FC236}">
                  <a16:creationId xmlns:a16="http://schemas.microsoft.com/office/drawing/2014/main" id="{91882FD2-426F-60F5-7D2A-F00FBB89B425}"/>
                </a:ext>
              </a:extLst>
            </p:cNvPr>
            <p:cNvSpPr/>
            <p:nvPr/>
          </p:nvSpPr>
          <p:spPr>
            <a:xfrm>
              <a:off x="9270309" y="17208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8" name="椭圆 40107">
              <a:extLst>
                <a:ext uri="{FF2B5EF4-FFF2-40B4-BE49-F238E27FC236}">
                  <a16:creationId xmlns:a16="http://schemas.microsoft.com/office/drawing/2014/main" id="{5C46586A-0FAB-85F2-6347-B0AFE2E59C46}"/>
                </a:ext>
              </a:extLst>
            </p:cNvPr>
            <p:cNvSpPr/>
            <p:nvPr/>
          </p:nvSpPr>
          <p:spPr>
            <a:xfrm>
              <a:off x="9277452" y="15619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09" name="椭圆 40108">
              <a:extLst>
                <a:ext uri="{FF2B5EF4-FFF2-40B4-BE49-F238E27FC236}">
                  <a16:creationId xmlns:a16="http://schemas.microsoft.com/office/drawing/2014/main" id="{15DEF58B-F989-2627-E6AA-2B4D4A7E64E5}"/>
                </a:ext>
              </a:extLst>
            </p:cNvPr>
            <p:cNvSpPr/>
            <p:nvPr/>
          </p:nvSpPr>
          <p:spPr>
            <a:xfrm>
              <a:off x="9027878" y="146238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10" name="椭圆 40109">
              <a:extLst>
                <a:ext uri="{FF2B5EF4-FFF2-40B4-BE49-F238E27FC236}">
                  <a16:creationId xmlns:a16="http://schemas.microsoft.com/office/drawing/2014/main" id="{B73883C8-E129-ECE4-0DEF-E380E31C8E37}"/>
                </a:ext>
              </a:extLst>
            </p:cNvPr>
            <p:cNvSpPr/>
            <p:nvPr/>
          </p:nvSpPr>
          <p:spPr>
            <a:xfrm>
              <a:off x="9213435" y="14623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11" name="椭圆 40110">
              <a:extLst>
                <a:ext uri="{FF2B5EF4-FFF2-40B4-BE49-F238E27FC236}">
                  <a16:creationId xmlns:a16="http://schemas.microsoft.com/office/drawing/2014/main" id="{41BAF370-9463-CAC6-382B-2B15F1F8EB9B}"/>
                </a:ext>
              </a:extLst>
            </p:cNvPr>
            <p:cNvSpPr/>
            <p:nvPr/>
          </p:nvSpPr>
          <p:spPr>
            <a:xfrm>
              <a:off x="9172120" y="1337399"/>
              <a:ext cx="288000" cy="288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40112" name="连接符: 肘形 40111">
            <a:extLst>
              <a:ext uri="{FF2B5EF4-FFF2-40B4-BE49-F238E27FC236}">
                <a16:creationId xmlns:a16="http://schemas.microsoft.com/office/drawing/2014/main" id="{35D63758-079A-7CAE-FC26-EBDE9080BD30}"/>
              </a:ext>
            </a:extLst>
          </p:cNvPr>
          <p:cNvCxnSpPr>
            <a:cxnSpLocks/>
            <a:endCxn id="40089" idx="0"/>
          </p:cNvCxnSpPr>
          <p:nvPr/>
        </p:nvCxnSpPr>
        <p:spPr>
          <a:xfrm flipV="1">
            <a:off x="5673142" y="1837548"/>
            <a:ext cx="1188442" cy="133859"/>
          </a:xfrm>
          <a:prstGeom prst="bentConnector4">
            <a:avLst>
              <a:gd name="adj1" fmla="val -6"/>
              <a:gd name="adj2" fmla="val 204364"/>
            </a:avLst>
          </a:prstGeom>
          <a:ln w="127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13" name="连接符: 肘形 40112">
            <a:extLst>
              <a:ext uri="{FF2B5EF4-FFF2-40B4-BE49-F238E27FC236}">
                <a16:creationId xmlns:a16="http://schemas.microsoft.com/office/drawing/2014/main" id="{7881E478-218B-4686-CC24-5014F4D11DD0}"/>
              </a:ext>
            </a:extLst>
          </p:cNvPr>
          <p:cNvCxnSpPr>
            <a:cxnSpLocks/>
            <a:endCxn id="40095" idx="0"/>
          </p:cNvCxnSpPr>
          <p:nvPr/>
        </p:nvCxnSpPr>
        <p:spPr>
          <a:xfrm flipV="1">
            <a:off x="6071870" y="1837548"/>
            <a:ext cx="1477911" cy="124867"/>
          </a:xfrm>
          <a:prstGeom prst="bentConnector4">
            <a:avLst>
              <a:gd name="adj1" fmla="val 442"/>
              <a:gd name="adj2" fmla="val 283075"/>
            </a:avLst>
          </a:prstGeom>
          <a:ln w="127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14" name="连接符: 肘形 40113">
            <a:extLst>
              <a:ext uri="{FF2B5EF4-FFF2-40B4-BE49-F238E27FC236}">
                <a16:creationId xmlns:a16="http://schemas.microsoft.com/office/drawing/2014/main" id="{12F26964-FDE0-F0BA-5159-5D673FAF191C}"/>
              </a:ext>
            </a:extLst>
          </p:cNvPr>
          <p:cNvCxnSpPr>
            <a:cxnSpLocks/>
            <a:endCxn id="40094" idx="2"/>
          </p:cNvCxnSpPr>
          <p:nvPr/>
        </p:nvCxnSpPr>
        <p:spPr>
          <a:xfrm>
            <a:off x="5663211" y="2770790"/>
            <a:ext cx="1205510" cy="149803"/>
          </a:xfrm>
          <a:prstGeom prst="bentConnector4">
            <a:avLst>
              <a:gd name="adj1" fmla="val 429"/>
              <a:gd name="adj2" fmla="val 188347"/>
            </a:avLst>
          </a:prstGeom>
          <a:ln w="127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15" name="连接符: 肘形 40114">
            <a:extLst>
              <a:ext uri="{FF2B5EF4-FFF2-40B4-BE49-F238E27FC236}">
                <a16:creationId xmlns:a16="http://schemas.microsoft.com/office/drawing/2014/main" id="{CE826DC4-DF13-3827-722C-7170AD74AF72}"/>
              </a:ext>
            </a:extLst>
          </p:cNvPr>
          <p:cNvCxnSpPr>
            <a:cxnSpLocks/>
            <a:endCxn id="40096" idx="2"/>
          </p:cNvCxnSpPr>
          <p:nvPr/>
        </p:nvCxnSpPr>
        <p:spPr>
          <a:xfrm>
            <a:off x="6074878" y="2770790"/>
            <a:ext cx="1478061" cy="149803"/>
          </a:xfrm>
          <a:prstGeom prst="bentConnector4">
            <a:avLst>
              <a:gd name="adj1" fmla="val -197"/>
              <a:gd name="adj2" fmla="val 252600"/>
            </a:avLst>
          </a:prstGeom>
          <a:ln w="127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16" name="文本框 40115">
            <a:extLst>
              <a:ext uri="{FF2B5EF4-FFF2-40B4-BE49-F238E27FC236}">
                <a16:creationId xmlns:a16="http://schemas.microsoft.com/office/drawing/2014/main" id="{B97B5634-33A4-CCC4-8A51-F3598D05AA50}"/>
              </a:ext>
            </a:extLst>
          </p:cNvPr>
          <p:cNvSpPr txBox="1"/>
          <p:nvPr/>
        </p:nvSpPr>
        <p:spPr>
          <a:xfrm>
            <a:off x="5736835" y="3186597"/>
            <a:ext cx="1714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软边界四叉树算法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117" name="表格 40116">
                <a:extLst>
                  <a:ext uri="{FF2B5EF4-FFF2-40B4-BE49-F238E27FC236}">
                    <a16:creationId xmlns:a16="http://schemas.microsoft.com/office/drawing/2014/main" id="{091FDB0D-E559-5BBA-1114-7D6A1B6FA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301818"/>
                  </p:ext>
                </p:extLst>
              </p:nvPr>
            </p:nvGraphicFramePr>
            <p:xfrm>
              <a:off x="8087889" y="1737843"/>
              <a:ext cx="878311" cy="12660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8311">
                      <a:extLst>
                        <a:ext uri="{9D8B030D-6E8A-4147-A177-3AD203B41FA5}">
                          <a16:colId xmlns:a16="http://schemas.microsoft.com/office/drawing/2014/main" val="1951319910"/>
                        </a:ext>
                      </a:extLst>
                    </a:gridCol>
                  </a:tblGrid>
                  <a:tr h="300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1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候选实体对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697369"/>
                      </a:ext>
                    </a:extLst>
                  </a:tr>
                  <a:tr h="332246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1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414040"/>
                      </a:ext>
                    </a:extLst>
                  </a:tr>
                  <a:tr h="332246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1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63348"/>
                      </a:ext>
                    </a:extLst>
                  </a:tr>
                  <a:tr h="300758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100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2380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117" name="表格 40116">
                <a:extLst>
                  <a:ext uri="{FF2B5EF4-FFF2-40B4-BE49-F238E27FC236}">
                    <a16:creationId xmlns:a16="http://schemas.microsoft.com/office/drawing/2014/main" id="{091FDB0D-E559-5BBA-1114-7D6A1B6FA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301818"/>
                  </p:ext>
                </p:extLst>
              </p:nvPr>
            </p:nvGraphicFramePr>
            <p:xfrm>
              <a:off x="8087889" y="1737843"/>
              <a:ext cx="878311" cy="12660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8311">
                      <a:extLst>
                        <a:ext uri="{9D8B030D-6E8A-4147-A177-3AD203B41FA5}">
                          <a16:colId xmlns:a16="http://schemas.microsoft.com/office/drawing/2014/main" val="1951319910"/>
                        </a:ext>
                      </a:extLst>
                    </a:gridCol>
                  </a:tblGrid>
                  <a:tr h="300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1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候选实体对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7769" marR="77769" marT="38885" marB="38885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697369"/>
                      </a:ext>
                    </a:extLst>
                  </a:tr>
                  <a:tr h="33224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20"/>
                          <a:stretch>
                            <a:fillRect l="-690" t="-90909" r="-1379" b="-19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414040"/>
                      </a:ext>
                    </a:extLst>
                  </a:tr>
                  <a:tr h="33224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20"/>
                          <a:stretch>
                            <a:fillRect l="-690" t="-190909" r="-1379" b="-9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63348"/>
                      </a:ext>
                    </a:extLst>
                  </a:tr>
                  <a:tr h="3007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7769" marR="77769" marT="38885" marB="38885" anchor="ctr">
                        <a:blipFill>
                          <a:blip r:embed="rId20"/>
                          <a:stretch>
                            <a:fillRect l="-690" t="-326531" r="-137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23801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118" name="直接箭头连接符 40117">
            <a:extLst>
              <a:ext uri="{FF2B5EF4-FFF2-40B4-BE49-F238E27FC236}">
                <a16:creationId xmlns:a16="http://schemas.microsoft.com/office/drawing/2014/main" id="{8C1A3A1E-20C9-40D4-3FB6-CF2760F99AC8}"/>
              </a:ext>
            </a:extLst>
          </p:cNvPr>
          <p:cNvCxnSpPr>
            <a:cxnSpLocks/>
          </p:cNvCxnSpPr>
          <p:nvPr/>
        </p:nvCxnSpPr>
        <p:spPr>
          <a:xfrm>
            <a:off x="7791450" y="2373364"/>
            <a:ext cx="251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19" name="文本框 40118">
            <a:extLst>
              <a:ext uri="{FF2B5EF4-FFF2-40B4-BE49-F238E27FC236}">
                <a16:creationId xmlns:a16="http://schemas.microsoft.com/office/drawing/2014/main" id="{346FDDF8-5763-FA13-F4D5-D136F65DF11D}"/>
              </a:ext>
            </a:extLst>
          </p:cNvPr>
          <p:cNvSpPr txBox="1"/>
          <p:nvPr/>
        </p:nvSpPr>
        <p:spPr>
          <a:xfrm>
            <a:off x="8004587" y="3787111"/>
            <a:ext cx="10289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    提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征    取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120" name="组合 40119">
            <a:extLst>
              <a:ext uri="{FF2B5EF4-FFF2-40B4-BE49-F238E27FC236}">
                <a16:creationId xmlns:a16="http://schemas.microsoft.com/office/drawing/2014/main" id="{4D7E6CF6-503E-341E-4BFA-5F4049EBBFB3}"/>
              </a:ext>
            </a:extLst>
          </p:cNvPr>
          <p:cNvGrpSpPr/>
          <p:nvPr/>
        </p:nvGrpSpPr>
        <p:grpSpPr>
          <a:xfrm>
            <a:off x="8200426" y="4549996"/>
            <a:ext cx="637301" cy="628044"/>
            <a:chOff x="10047006" y="3989291"/>
            <a:chExt cx="637301" cy="628044"/>
          </a:xfrm>
        </p:grpSpPr>
        <p:grpSp>
          <p:nvGrpSpPr>
            <p:cNvPr id="40121" name="组合 40120">
              <a:extLst>
                <a:ext uri="{FF2B5EF4-FFF2-40B4-BE49-F238E27FC236}">
                  <a16:creationId xmlns:a16="http://schemas.microsoft.com/office/drawing/2014/main" id="{1B4E5E64-54ED-556A-662C-B71B27BBD84C}"/>
                </a:ext>
              </a:extLst>
            </p:cNvPr>
            <p:cNvGrpSpPr/>
            <p:nvPr/>
          </p:nvGrpSpPr>
          <p:grpSpPr>
            <a:xfrm>
              <a:off x="10047006" y="3989291"/>
              <a:ext cx="636528" cy="108000"/>
              <a:chOff x="6467542" y="4625328"/>
              <a:chExt cx="636528" cy="108000"/>
            </a:xfrm>
          </p:grpSpPr>
          <p:sp>
            <p:nvSpPr>
              <p:cNvPr id="40141" name="矩形 40140">
                <a:extLst>
                  <a:ext uri="{FF2B5EF4-FFF2-40B4-BE49-F238E27FC236}">
                    <a16:creationId xmlns:a16="http://schemas.microsoft.com/office/drawing/2014/main" id="{08ECEAAB-A796-7D6C-3B44-235E0E823051}"/>
                  </a:ext>
                </a:extLst>
              </p:cNvPr>
              <p:cNvSpPr/>
              <p:nvPr/>
            </p:nvSpPr>
            <p:spPr>
              <a:xfrm>
                <a:off x="6467542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42" name="矩形 40141">
                <a:extLst>
                  <a:ext uri="{FF2B5EF4-FFF2-40B4-BE49-F238E27FC236}">
                    <a16:creationId xmlns:a16="http://schemas.microsoft.com/office/drawing/2014/main" id="{6CFE9EB2-0AC6-2FCD-8708-C5BE6905F8FB}"/>
                  </a:ext>
                </a:extLst>
              </p:cNvPr>
              <p:cNvSpPr/>
              <p:nvPr/>
            </p:nvSpPr>
            <p:spPr>
              <a:xfrm>
                <a:off x="6598940" y="4625328"/>
                <a:ext cx="108000" cy="108000"/>
              </a:xfrm>
              <a:prstGeom prst="rect">
                <a:avLst/>
              </a:prstGeom>
              <a:solidFill>
                <a:srgbClr val="F4ECAC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43" name="矩形 40142">
                <a:extLst>
                  <a:ext uri="{FF2B5EF4-FFF2-40B4-BE49-F238E27FC236}">
                    <a16:creationId xmlns:a16="http://schemas.microsoft.com/office/drawing/2014/main" id="{405097D6-5DBB-7F7C-A09F-AF123249B0B4}"/>
                  </a:ext>
                </a:extLst>
              </p:cNvPr>
              <p:cNvSpPr/>
              <p:nvPr/>
            </p:nvSpPr>
            <p:spPr>
              <a:xfrm>
                <a:off x="6730338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44" name="矩形 40143">
                <a:extLst>
                  <a:ext uri="{FF2B5EF4-FFF2-40B4-BE49-F238E27FC236}">
                    <a16:creationId xmlns:a16="http://schemas.microsoft.com/office/drawing/2014/main" id="{B054771E-0E50-B433-7566-CB76FFDF969E}"/>
                  </a:ext>
                </a:extLst>
              </p:cNvPr>
              <p:cNvSpPr/>
              <p:nvPr/>
            </p:nvSpPr>
            <p:spPr>
              <a:xfrm>
                <a:off x="6863204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45" name="矩形 40144">
                <a:extLst>
                  <a:ext uri="{FF2B5EF4-FFF2-40B4-BE49-F238E27FC236}">
                    <a16:creationId xmlns:a16="http://schemas.microsoft.com/office/drawing/2014/main" id="{4091B831-E851-D703-545D-9FE7661897A6}"/>
                  </a:ext>
                </a:extLst>
              </p:cNvPr>
              <p:cNvSpPr/>
              <p:nvPr/>
            </p:nvSpPr>
            <p:spPr>
              <a:xfrm>
                <a:off x="6996070" y="4625328"/>
                <a:ext cx="108000" cy="108000"/>
              </a:xfrm>
              <a:prstGeom prst="rect">
                <a:avLst/>
              </a:prstGeom>
              <a:solidFill>
                <a:srgbClr val="F2F3F4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122" name="组合 40121">
              <a:extLst>
                <a:ext uri="{FF2B5EF4-FFF2-40B4-BE49-F238E27FC236}">
                  <a16:creationId xmlns:a16="http://schemas.microsoft.com/office/drawing/2014/main" id="{658134A0-5039-2731-65D8-F8881BBB78A4}"/>
                </a:ext>
              </a:extLst>
            </p:cNvPr>
            <p:cNvGrpSpPr/>
            <p:nvPr/>
          </p:nvGrpSpPr>
          <p:grpSpPr>
            <a:xfrm>
              <a:off x="10047006" y="4127387"/>
              <a:ext cx="636528" cy="108000"/>
              <a:chOff x="6467542" y="4625328"/>
              <a:chExt cx="636528" cy="108000"/>
            </a:xfrm>
          </p:grpSpPr>
          <p:sp>
            <p:nvSpPr>
              <p:cNvPr id="40136" name="矩形 40135">
                <a:extLst>
                  <a:ext uri="{FF2B5EF4-FFF2-40B4-BE49-F238E27FC236}">
                    <a16:creationId xmlns:a16="http://schemas.microsoft.com/office/drawing/2014/main" id="{4F304BE5-D440-BA72-A0E9-B72AB2CDADEA}"/>
                  </a:ext>
                </a:extLst>
              </p:cNvPr>
              <p:cNvSpPr/>
              <p:nvPr/>
            </p:nvSpPr>
            <p:spPr>
              <a:xfrm>
                <a:off x="6467542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7" name="矩形 40136">
                <a:extLst>
                  <a:ext uri="{FF2B5EF4-FFF2-40B4-BE49-F238E27FC236}">
                    <a16:creationId xmlns:a16="http://schemas.microsoft.com/office/drawing/2014/main" id="{1CE87272-60F6-F415-0DDF-60CDC55B215C}"/>
                  </a:ext>
                </a:extLst>
              </p:cNvPr>
              <p:cNvSpPr/>
              <p:nvPr/>
            </p:nvSpPr>
            <p:spPr>
              <a:xfrm>
                <a:off x="6598940" y="4625328"/>
                <a:ext cx="108000" cy="108000"/>
              </a:xfrm>
              <a:prstGeom prst="rect">
                <a:avLst/>
              </a:prstGeom>
              <a:solidFill>
                <a:srgbClr val="F4ECAC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8" name="矩形 40137">
                <a:extLst>
                  <a:ext uri="{FF2B5EF4-FFF2-40B4-BE49-F238E27FC236}">
                    <a16:creationId xmlns:a16="http://schemas.microsoft.com/office/drawing/2014/main" id="{70E5C3E7-CB0A-BC10-75E5-3CCA555736CD}"/>
                  </a:ext>
                </a:extLst>
              </p:cNvPr>
              <p:cNvSpPr/>
              <p:nvPr/>
            </p:nvSpPr>
            <p:spPr>
              <a:xfrm>
                <a:off x="6730338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9" name="矩形 40138">
                <a:extLst>
                  <a:ext uri="{FF2B5EF4-FFF2-40B4-BE49-F238E27FC236}">
                    <a16:creationId xmlns:a16="http://schemas.microsoft.com/office/drawing/2014/main" id="{6CD18F3D-771D-03E9-929E-C908D8157D65}"/>
                  </a:ext>
                </a:extLst>
              </p:cNvPr>
              <p:cNvSpPr/>
              <p:nvPr/>
            </p:nvSpPr>
            <p:spPr>
              <a:xfrm>
                <a:off x="6863204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40" name="矩形 40139">
                <a:extLst>
                  <a:ext uri="{FF2B5EF4-FFF2-40B4-BE49-F238E27FC236}">
                    <a16:creationId xmlns:a16="http://schemas.microsoft.com/office/drawing/2014/main" id="{3DE9A321-2D8A-DE63-8B36-73644B7379BA}"/>
                  </a:ext>
                </a:extLst>
              </p:cNvPr>
              <p:cNvSpPr/>
              <p:nvPr/>
            </p:nvSpPr>
            <p:spPr>
              <a:xfrm>
                <a:off x="6996070" y="4625328"/>
                <a:ext cx="108000" cy="108000"/>
              </a:xfrm>
              <a:prstGeom prst="rect">
                <a:avLst/>
              </a:prstGeom>
              <a:solidFill>
                <a:srgbClr val="F2F3F4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123" name="组合 40122">
              <a:extLst>
                <a:ext uri="{FF2B5EF4-FFF2-40B4-BE49-F238E27FC236}">
                  <a16:creationId xmlns:a16="http://schemas.microsoft.com/office/drawing/2014/main" id="{E108BB40-78F7-110B-8C06-9C836B208C1A}"/>
                </a:ext>
              </a:extLst>
            </p:cNvPr>
            <p:cNvGrpSpPr/>
            <p:nvPr/>
          </p:nvGrpSpPr>
          <p:grpSpPr>
            <a:xfrm>
              <a:off x="10047779" y="4366461"/>
              <a:ext cx="636528" cy="108000"/>
              <a:chOff x="6467542" y="4625328"/>
              <a:chExt cx="636528" cy="108000"/>
            </a:xfrm>
          </p:grpSpPr>
          <p:sp>
            <p:nvSpPr>
              <p:cNvPr id="40131" name="矩形 40130">
                <a:extLst>
                  <a:ext uri="{FF2B5EF4-FFF2-40B4-BE49-F238E27FC236}">
                    <a16:creationId xmlns:a16="http://schemas.microsoft.com/office/drawing/2014/main" id="{3EB9BEE4-BCCB-CDCD-9119-230A88B5C5B7}"/>
                  </a:ext>
                </a:extLst>
              </p:cNvPr>
              <p:cNvSpPr/>
              <p:nvPr/>
            </p:nvSpPr>
            <p:spPr>
              <a:xfrm>
                <a:off x="6467542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2" name="矩形 40131">
                <a:extLst>
                  <a:ext uri="{FF2B5EF4-FFF2-40B4-BE49-F238E27FC236}">
                    <a16:creationId xmlns:a16="http://schemas.microsoft.com/office/drawing/2014/main" id="{6CAAB916-C135-FBEA-C0B1-CAD121668FA3}"/>
                  </a:ext>
                </a:extLst>
              </p:cNvPr>
              <p:cNvSpPr/>
              <p:nvPr/>
            </p:nvSpPr>
            <p:spPr>
              <a:xfrm>
                <a:off x="6598940" y="4625328"/>
                <a:ext cx="108000" cy="108000"/>
              </a:xfrm>
              <a:prstGeom prst="rect">
                <a:avLst/>
              </a:prstGeom>
              <a:solidFill>
                <a:srgbClr val="F4ECAC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3" name="矩形 40132">
                <a:extLst>
                  <a:ext uri="{FF2B5EF4-FFF2-40B4-BE49-F238E27FC236}">
                    <a16:creationId xmlns:a16="http://schemas.microsoft.com/office/drawing/2014/main" id="{7BE3F920-AF50-D26D-954A-E455C8C7775D}"/>
                  </a:ext>
                </a:extLst>
              </p:cNvPr>
              <p:cNvSpPr/>
              <p:nvPr/>
            </p:nvSpPr>
            <p:spPr>
              <a:xfrm>
                <a:off x="6730338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4" name="矩形 40133">
                <a:extLst>
                  <a:ext uri="{FF2B5EF4-FFF2-40B4-BE49-F238E27FC236}">
                    <a16:creationId xmlns:a16="http://schemas.microsoft.com/office/drawing/2014/main" id="{1B7F5066-47FF-8696-ED94-39172C38B0E9}"/>
                  </a:ext>
                </a:extLst>
              </p:cNvPr>
              <p:cNvSpPr/>
              <p:nvPr/>
            </p:nvSpPr>
            <p:spPr>
              <a:xfrm>
                <a:off x="6863204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5" name="矩形 40134">
                <a:extLst>
                  <a:ext uri="{FF2B5EF4-FFF2-40B4-BE49-F238E27FC236}">
                    <a16:creationId xmlns:a16="http://schemas.microsoft.com/office/drawing/2014/main" id="{54449544-3D65-79CF-0CCB-099BBD4006FC}"/>
                  </a:ext>
                </a:extLst>
              </p:cNvPr>
              <p:cNvSpPr/>
              <p:nvPr/>
            </p:nvSpPr>
            <p:spPr>
              <a:xfrm>
                <a:off x="6996070" y="4625328"/>
                <a:ext cx="108000" cy="108000"/>
              </a:xfrm>
              <a:prstGeom prst="rect">
                <a:avLst/>
              </a:prstGeom>
              <a:solidFill>
                <a:srgbClr val="F2F3F4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124" name="组合 40123">
              <a:extLst>
                <a:ext uri="{FF2B5EF4-FFF2-40B4-BE49-F238E27FC236}">
                  <a16:creationId xmlns:a16="http://schemas.microsoft.com/office/drawing/2014/main" id="{E3052030-EC77-D091-D45E-D67942815CE6}"/>
                </a:ext>
              </a:extLst>
            </p:cNvPr>
            <p:cNvGrpSpPr/>
            <p:nvPr/>
          </p:nvGrpSpPr>
          <p:grpSpPr>
            <a:xfrm>
              <a:off x="10047779" y="4509335"/>
              <a:ext cx="636528" cy="108000"/>
              <a:chOff x="6467542" y="4625328"/>
              <a:chExt cx="636528" cy="108000"/>
            </a:xfrm>
          </p:grpSpPr>
          <p:sp>
            <p:nvSpPr>
              <p:cNvPr id="40126" name="矩形 40125">
                <a:extLst>
                  <a:ext uri="{FF2B5EF4-FFF2-40B4-BE49-F238E27FC236}">
                    <a16:creationId xmlns:a16="http://schemas.microsoft.com/office/drawing/2014/main" id="{EDB12C16-370E-02FB-2009-3E9272049D19}"/>
                  </a:ext>
                </a:extLst>
              </p:cNvPr>
              <p:cNvSpPr/>
              <p:nvPr/>
            </p:nvSpPr>
            <p:spPr>
              <a:xfrm>
                <a:off x="6467542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27" name="矩形 40126">
                <a:extLst>
                  <a:ext uri="{FF2B5EF4-FFF2-40B4-BE49-F238E27FC236}">
                    <a16:creationId xmlns:a16="http://schemas.microsoft.com/office/drawing/2014/main" id="{066194FE-1DC5-1FB6-C89E-69B0A8A2C684}"/>
                  </a:ext>
                </a:extLst>
              </p:cNvPr>
              <p:cNvSpPr/>
              <p:nvPr/>
            </p:nvSpPr>
            <p:spPr>
              <a:xfrm>
                <a:off x="6598940" y="4625328"/>
                <a:ext cx="108000" cy="108000"/>
              </a:xfrm>
              <a:prstGeom prst="rect">
                <a:avLst/>
              </a:prstGeom>
              <a:solidFill>
                <a:srgbClr val="F4ECAC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28" name="矩形 40127">
                <a:extLst>
                  <a:ext uri="{FF2B5EF4-FFF2-40B4-BE49-F238E27FC236}">
                    <a16:creationId xmlns:a16="http://schemas.microsoft.com/office/drawing/2014/main" id="{F933FE1C-C2AD-EC70-E433-55D6528EEFC9}"/>
                  </a:ext>
                </a:extLst>
              </p:cNvPr>
              <p:cNvSpPr/>
              <p:nvPr/>
            </p:nvSpPr>
            <p:spPr>
              <a:xfrm>
                <a:off x="6730338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29" name="矩形 40128">
                <a:extLst>
                  <a:ext uri="{FF2B5EF4-FFF2-40B4-BE49-F238E27FC236}">
                    <a16:creationId xmlns:a16="http://schemas.microsoft.com/office/drawing/2014/main" id="{04344267-8217-4872-CA97-9F01CFB54D87}"/>
                  </a:ext>
                </a:extLst>
              </p:cNvPr>
              <p:cNvSpPr/>
              <p:nvPr/>
            </p:nvSpPr>
            <p:spPr>
              <a:xfrm>
                <a:off x="6863204" y="4625328"/>
                <a:ext cx="108000" cy="108000"/>
              </a:xfrm>
              <a:prstGeom prst="rect">
                <a:avLst/>
              </a:prstGeom>
              <a:solidFill>
                <a:srgbClr val="EBD75F"/>
              </a:solidFill>
              <a:ln w="6350">
                <a:solidFill>
                  <a:srgbClr val="DFCA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30" name="矩形 40129">
                <a:extLst>
                  <a:ext uri="{FF2B5EF4-FFF2-40B4-BE49-F238E27FC236}">
                    <a16:creationId xmlns:a16="http://schemas.microsoft.com/office/drawing/2014/main" id="{D5D1EED7-700F-84A9-DD83-987CA3DDDF63}"/>
                  </a:ext>
                </a:extLst>
              </p:cNvPr>
              <p:cNvSpPr/>
              <p:nvPr/>
            </p:nvSpPr>
            <p:spPr>
              <a:xfrm>
                <a:off x="6996070" y="4625328"/>
                <a:ext cx="108000" cy="108000"/>
              </a:xfrm>
              <a:prstGeom prst="rect">
                <a:avLst/>
              </a:prstGeom>
              <a:solidFill>
                <a:srgbClr val="F2F3F4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25" name="文本框 40124">
                  <a:extLst>
                    <a:ext uri="{FF2B5EF4-FFF2-40B4-BE49-F238E27FC236}">
                      <a16:creationId xmlns:a16="http://schemas.microsoft.com/office/drawing/2014/main" id="{A2B71785-B1D8-D15A-14CB-4DA116A20C91}"/>
                    </a:ext>
                  </a:extLst>
                </p:cNvPr>
                <p:cNvSpPr txBox="1"/>
                <p:nvPr/>
              </p:nvSpPr>
              <p:spPr>
                <a:xfrm>
                  <a:off x="10065032" y="4140385"/>
                  <a:ext cx="61143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80" name="文本框 479">
                  <a:extLst>
                    <a:ext uri="{FF2B5EF4-FFF2-40B4-BE49-F238E27FC236}">
                      <a16:creationId xmlns:a16="http://schemas.microsoft.com/office/drawing/2014/main" id="{AEFE06F9-78DC-7642-CB66-E012708C4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032" y="4140385"/>
                  <a:ext cx="611434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146" name="直接箭头连接符 40145">
            <a:extLst>
              <a:ext uri="{FF2B5EF4-FFF2-40B4-BE49-F238E27FC236}">
                <a16:creationId xmlns:a16="http://schemas.microsoft.com/office/drawing/2014/main" id="{AC27BC98-E480-A059-A200-712E64704406}"/>
              </a:ext>
            </a:extLst>
          </p:cNvPr>
          <p:cNvCxnSpPr>
            <a:cxnSpLocks/>
          </p:cNvCxnSpPr>
          <p:nvPr/>
        </p:nvCxnSpPr>
        <p:spPr>
          <a:xfrm flipH="1">
            <a:off x="7378700" y="4869360"/>
            <a:ext cx="8267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47" name="文本框 40146">
            <a:extLst>
              <a:ext uri="{FF2B5EF4-FFF2-40B4-BE49-F238E27FC236}">
                <a16:creationId xmlns:a16="http://schemas.microsoft.com/office/drawing/2014/main" id="{7E217EFC-4D17-3296-9294-5C1DEF0D114A}"/>
              </a:ext>
            </a:extLst>
          </p:cNvPr>
          <p:cNvSpPr txBox="1"/>
          <p:nvPr/>
        </p:nvSpPr>
        <p:spPr>
          <a:xfrm>
            <a:off x="6834630" y="5789427"/>
            <a:ext cx="1714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候选实体对聚类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148" name="组合 40147">
            <a:extLst>
              <a:ext uri="{FF2B5EF4-FFF2-40B4-BE49-F238E27FC236}">
                <a16:creationId xmlns:a16="http://schemas.microsoft.com/office/drawing/2014/main" id="{05E4B7B3-FE9B-0325-A4AE-5330315FAF7A}"/>
              </a:ext>
            </a:extLst>
          </p:cNvPr>
          <p:cNvGrpSpPr/>
          <p:nvPr/>
        </p:nvGrpSpPr>
        <p:grpSpPr>
          <a:xfrm>
            <a:off x="6183578" y="4339442"/>
            <a:ext cx="1437402" cy="1421484"/>
            <a:chOff x="8087308" y="3467587"/>
            <a:chExt cx="1437402" cy="1421484"/>
          </a:xfrm>
        </p:grpSpPr>
        <p:grpSp>
          <p:nvGrpSpPr>
            <p:cNvPr id="40149" name="组合 40148">
              <a:extLst>
                <a:ext uri="{FF2B5EF4-FFF2-40B4-BE49-F238E27FC236}">
                  <a16:creationId xmlns:a16="http://schemas.microsoft.com/office/drawing/2014/main" id="{9B17E0B0-72F2-23EB-9C5A-9AE3991AF874}"/>
                </a:ext>
              </a:extLst>
            </p:cNvPr>
            <p:cNvGrpSpPr/>
            <p:nvPr/>
          </p:nvGrpSpPr>
          <p:grpSpPr>
            <a:xfrm>
              <a:off x="8846816" y="4103816"/>
              <a:ext cx="677894" cy="523220"/>
              <a:chOff x="8385716" y="3703848"/>
              <a:chExt cx="677894" cy="523220"/>
            </a:xfrm>
          </p:grpSpPr>
          <p:sp>
            <p:nvSpPr>
              <p:cNvPr id="40176" name="椭圆 40175">
                <a:extLst>
                  <a:ext uri="{FF2B5EF4-FFF2-40B4-BE49-F238E27FC236}">
                    <a16:creationId xmlns:a16="http://schemas.microsoft.com/office/drawing/2014/main" id="{C30E808F-891F-95B3-B7AF-4482A9E0E790}"/>
                  </a:ext>
                </a:extLst>
              </p:cNvPr>
              <p:cNvSpPr/>
              <p:nvPr/>
            </p:nvSpPr>
            <p:spPr>
              <a:xfrm>
                <a:off x="8385716" y="3703848"/>
                <a:ext cx="677894" cy="5232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77FB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77" name="椭圆 40176">
                <a:extLst>
                  <a:ext uri="{FF2B5EF4-FFF2-40B4-BE49-F238E27FC236}">
                    <a16:creationId xmlns:a16="http://schemas.microsoft.com/office/drawing/2014/main" id="{9558A653-6B2A-2F86-6FDB-07CA90237951}"/>
                  </a:ext>
                </a:extLst>
              </p:cNvPr>
              <p:cNvSpPr/>
              <p:nvPr/>
            </p:nvSpPr>
            <p:spPr>
              <a:xfrm>
                <a:off x="8636494" y="401408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78" name="椭圆 40177">
                <a:extLst>
                  <a:ext uri="{FF2B5EF4-FFF2-40B4-BE49-F238E27FC236}">
                    <a16:creationId xmlns:a16="http://schemas.microsoft.com/office/drawing/2014/main" id="{0E95845A-385C-0F02-6FD1-9C2250493FCB}"/>
                  </a:ext>
                </a:extLst>
              </p:cNvPr>
              <p:cNvSpPr/>
              <p:nvPr/>
            </p:nvSpPr>
            <p:spPr>
              <a:xfrm>
                <a:off x="8481320" y="380087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179" name="直接连接符 40178">
                <a:extLst>
                  <a:ext uri="{FF2B5EF4-FFF2-40B4-BE49-F238E27FC236}">
                    <a16:creationId xmlns:a16="http://schemas.microsoft.com/office/drawing/2014/main" id="{C72FE656-C983-FDC7-F45D-A97842C7CE5D}"/>
                  </a:ext>
                </a:extLst>
              </p:cNvPr>
              <p:cNvCxnSpPr>
                <a:cxnSpLocks/>
                <a:stCxn id="40178" idx="0"/>
                <a:endCxn id="40178" idx="4"/>
              </p:cNvCxnSpPr>
              <p:nvPr/>
            </p:nvCxnSpPr>
            <p:spPr>
              <a:xfrm>
                <a:off x="8571320" y="3800875"/>
                <a:ext cx="0" cy="18000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80" name="直接连接符 40179">
                <a:extLst>
                  <a:ext uri="{FF2B5EF4-FFF2-40B4-BE49-F238E27FC236}">
                    <a16:creationId xmlns:a16="http://schemas.microsoft.com/office/drawing/2014/main" id="{AAF7D6FB-80F7-5642-D59C-7775CFB71CAD}"/>
                  </a:ext>
                </a:extLst>
              </p:cNvPr>
              <p:cNvCxnSpPr>
                <a:stCxn id="40178" idx="1"/>
                <a:endCxn id="40178" idx="3"/>
              </p:cNvCxnSpPr>
              <p:nvPr/>
            </p:nvCxnSpPr>
            <p:spPr>
              <a:xfrm>
                <a:off x="8507680" y="3827235"/>
                <a:ext cx="0" cy="12728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81" name="组合 40180">
                <a:extLst>
                  <a:ext uri="{FF2B5EF4-FFF2-40B4-BE49-F238E27FC236}">
                    <a16:creationId xmlns:a16="http://schemas.microsoft.com/office/drawing/2014/main" id="{E3CC2CFC-406F-EBB2-51C7-86B06A810CCC}"/>
                  </a:ext>
                </a:extLst>
              </p:cNvPr>
              <p:cNvGrpSpPr/>
              <p:nvPr/>
            </p:nvGrpSpPr>
            <p:grpSpPr>
              <a:xfrm>
                <a:off x="8751320" y="3756592"/>
                <a:ext cx="180000" cy="180000"/>
                <a:chOff x="6812443" y="4269749"/>
                <a:chExt cx="180000" cy="180000"/>
              </a:xfrm>
            </p:grpSpPr>
            <p:sp>
              <p:nvSpPr>
                <p:cNvPr id="40184" name="椭圆 40183">
                  <a:extLst>
                    <a:ext uri="{FF2B5EF4-FFF2-40B4-BE49-F238E27FC236}">
                      <a16:creationId xmlns:a16="http://schemas.microsoft.com/office/drawing/2014/main" id="{894837F3-F6AA-51E6-A325-0ED100A693F6}"/>
                    </a:ext>
                  </a:extLst>
                </p:cNvPr>
                <p:cNvSpPr/>
                <p:nvPr/>
              </p:nvSpPr>
              <p:spPr>
                <a:xfrm>
                  <a:off x="6812443" y="426974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185" name="直接连接符 40184">
                  <a:extLst>
                    <a:ext uri="{FF2B5EF4-FFF2-40B4-BE49-F238E27FC236}">
                      <a16:creationId xmlns:a16="http://schemas.microsoft.com/office/drawing/2014/main" id="{731707DA-4411-8AD2-0649-7A8DB9FA4DDD}"/>
                    </a:ext>
                  </a:extLst>
                </p:cNvPr>
                <p:cNvCxnSpPr>
                  <a:stCxn id="40184" idx="0"/>
                  <a:endCxn id="40184" idx="4"/>
                </p:cNvCxnSpPr>
                <p:nvPr/>
              </p:nvCxnSpPr>
              <p:spPr>
                <a:xfrm>
                  <a:off x="6902443" y="4269749"/>
                  <a:ext cx="0" cy="18000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86" name="直接连接符 40185">
                  <a:extLst>
                    <a:ext uri="{FF2B5EF4-FFF2-40B4-BE49-F238E27FC236}">
                      <a16:creationId xmlns:a16="http://schemas.microsoft.com/office/drawing/2014/main" id="{35CEF151-D8B7-90B8-EBD4-E481E59EBE27}"/>
                    </a:ext>
                  </a:extLst>
                </p:cNvPr>
                <p:cNvCxnSpPr>
                  <a:stCxn id="40184" idx="1"/>
                  <a:endCxn id="40184" idx="3"/>
                </p:cNvCxnSpPr>
                <p:nvPr/>
              </p:nvCxnSpPr>
              <p:spPr>
                <a:xfrm>
                  <a:off x="6838803" y="4296109"/>
                  <a:ext cx="0" cy="12728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182" name="直接连接符 40181">
                <a:extLst>
                  <a:ext uri="{FF2B5EF4-FFF2-40B4-BE49-F238E27FC236}">
                    <a16:creationId xmlns:a16="http://schemas.microsoft.com/office/drawing/2014/main" id="{B806C34A-4D88-9226-5E3B-5A6DF6AAF80D}"/>
                  </a:ext>
                </a:extLst>
              </p:cNvPr>
              <p:cNvCxnSpPr>
                <a:stCxn id="40177" idx="0"/>
                <a:endCxn id="40177" idx="4"/>
              </p:cNvCxnSpPr>
              <p:nvPr/>
            </p:nvCxnSpPr>
            <p:spPr>
              <a:xfrm>
                <a:off x="8726494" y="4014085"/>
                <a:ext cx="0" cy="18000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83" name="直接连接符 40182">
                <a:extLst>
                  <a:ext uri="{FF2B5EF4-FFF2-40B4-BE49-F238E27FC236}">
                    <a16:creationId xmlns:a16="http://schemas.microsoft.com/office/drawing/2014/main" id="{2A04657A-5B6E-315B-E9CC-D4D909087574}"/>
                  </a:ext>
                </a:extLst>
              </p:cNvPr>
              <p:cNvCxnSpPr>
                <a:stCxn id="40177" idx="7"/>
                <a:endCxn id="40177" idx="5"/>
              </p:cNvCxnSpPr>
              <p:nvPr/>
            </p:nvCxnSpPr>
            <p:spPr>
              <a:xfrm>
                <a:off x="8790134" y="4040445"/>
                <a:ext cx="0" cy="12728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150" name="组合 40149">
              <a:extLst>
                <a:ext uri="{FF2B5EF4-FFF2-40B4-BE49-F238E27FC236}">
                  <a16:creationId xmlns:a16="http://schemas.microsoft.com/office/drawing/2014/main" id="{8F1E3ABA-2C60-2D6F-63E5-51338DF48BBB}"/>
                </a:ext>
              </a:extLst>
            </p:cNvPr>
            <p:cNvGrpSpPr/>
            <p:nvPr/>
          </p:nvGrpSpPr>
          <p:grpSpPr>
            <a:xfrm>
              <a:off x="8090129" y="4046643"/>
              <a:ext cx="701940" cy="582565"/>
              <a:chOff x="7896644" y="4143084"/>
              <a:chExt cx="701940" cy="582565"/>
            </a:xfrm>
          </p:grpSpPr>
          <p:sp>
            <p:nvSpPr>
              <p:cNvPr id="40160" name="椭圆 40159">
                <a:extLst>
                  <a:ext uri="{FF2B5EF4-FFF2-40B4-BE49-F238E27FC236}">
                    <a16:creationId xmlns:a16="http://schemas.microsoft.com/office/drawing/2014/main" id="{02832762-D3C6-F8F1-8532-C22610F13C76}"/>
                  </a:ext>
                </a:extLst>
              </p:cNvPr>
              <p:cNvSpPr/>
              <p:nvPr/>
            </p:nvSpPr>
            <p:spPr>
              <a:xfrm>
                <a:off x="7896644" y="4143084"/>
                <a:ext cx="701940" cy="58256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7A2A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0161" name="组合 40160">
                <a:extLst>
                  <a:ext uri="{FF2B5EF4-FFF2-40B4-BE49-F238E27FC236}">
                    <a16:creationId xmlns:a16="http://schemas.microsoft.com/office/drawing/2014/main" id="{71DDF520-1505-363E-5815-FFAAE38AC9EF}"/>
                  </a:ext>
                </a:extLst>
              </p:cNvPr>
              <p:cNvGrpSpPr/>
              <p:nvPr/>
            </p:nvGrpSpPr>
            <p:grpSpPr>
              <a:xfrm>
                <a:off x="8032456" y="4225438"/>
                <a:ext cx="180000" cy="180000"/>
                <a:chOff x="8157614" y="5057431"/>
                <a:chExt cx="180000" cy="180000"/>
              </a:xfrm>
            </p:grpSpPr>
            <p:sp>
              <p:nvSpPr>
                <p:cNvPr id="40173" name="椭圆 40172">
                  <a:extLst>
                    <a:ext uri="{FF2B5EF4-FFF2-40B4-BE49-F238E27FC236}">
                      <a16:creationId xmlns:a16="http://schemas.microsoft.com/office/drawing/2014/main" id="{595DBFC6-1B0F-7129-FC9C-1E1DA39E2826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174" name="直接连接符 40173">
                  <a:extLst>
                    <a:ext uri="{FF2B5EF4-FFF2-40B4-BE49-F238E27FC236}">
                      <a16:creationId xmlns:a16="http://schemas.microsoft.com/office/drawing/2014/main" id="{F587A9C3-039E-6574-1EE7-21E443526E4F}"/>
                    </a:ext>
                  </a:extLst>
                </p:cNvPr>
                <p:cNvCxnSpPr>
                  <a:stCxn id="40173" idx="2"/>
                  <a:endCxn id="40173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75" name="直接连接符 40174">
                  <a:extLst>
                    <a:ext uri="{FF2B5EF4-FFF2-40B4-BE49-F238E27FC236}">
                      <a16:creationId xmlns:a16="http://schemas.microsoft.com/office/drawing/2014/main" id="{C6AA4BBA-F23D-7AAE-B573-AAA10C08C75A}"/>
                    </a:ext>
                  </a:extLst>
                </p:cNvPr>
                <p:cNvCxnSpPr>
                  <a:stCxn id="40173" idx="1"/>
                  <a:endCxn id="40173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162" name="组合 40161">
                <a:extLst>
                  <a:ext uri="{FF2B5EF4-FFF2-40B4-BE49-F238E27FC236}">
                    <a16:creationId xmlns:a16="http://schemas.microsoft.com/office/drawing/2014/main" id="{D3439143-280D-0682-CE39-BEF561001570}"/>
                  </a:ext>
                </a:extLst>
              </p:cNvPr>
              <p:cNvGrpSpPr/>
              <p:nvPr/>
            </p:nvGrpSpPr>
            <p:grpSpPr>
              <a:xfrm>
                <a:off x="8283976" y="4206191"/>
                <a:ext cx="180000" cy="180000"/>
                <a:chOff x="8157614" y="5057431"/>
                <a:chExt cx="180000" cy="180000"/>
              </a:xfrm>
            </p:grpSpPr>
            <p:sp>
              <p:nvSpPr>
                <p:cNvPr id="40171" name="椭圆 40170">
                  <a:extLst>
                    <a:ext uri="{FF2B5EF4-FFF2-40B4-BE49-F238E27FC236}">
                      <a16:creationId xmlns:a16="http://schemas.microsoft.com/office/drawing/2014/main" id="{04576A2B-151B-731C-A4A7-D5E19575C073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172" name="直接连接符 40171">
                  <a:extLst>
                    <a:ext uri="{FF2B5EF4-FFF2-40B4-BE49-F238E27FC236}">
                      <a16:creationId xmlns:a16="http://schemas.microsoft.com/office/drawing/2014/main" id="{D11DEB66-7F34-2091-F2CA-26D785AF5648}"/>
                    </a:ext>
                  </a:extLst>
                </p:cNvPr>
                <p:cNvCxnSpPr>
                  <a:stCxn id="40171" idx="2"/>
                  <a:endCxn id="40171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163" name="组合 40162">
                <a:extLst>
                  <a:ext uri="{FF2B5EF4-FFF2-40B4-BE49-F238E27FC236}">
                    <a16:creationId xmlns:a16="http://schemas.microsoft.com/office/drawing/2014/main" id="{6F2CE029-C508-7947-E791-2C33CF559A41}"/>
                  </a:ext>
                </a:extLst>
              </p:cNvPr>
              <p:cNvGrpSpPr/>
              <p:nvPr/>
            </p:nvGrpSpPr>
            <p:grpSpPr>
              <a:xfrm>
                <a:off x="8001161" y="4455904"/>
                <a:ext cx="180000" cy="180000"/>
                <a:chOff x="8157614" y="5057431"/>
                <a:chExt cx="180000" cy="180000"/>
              </a:xfrm>
            </p:grpSpPr>
            <p:sp>
              <p:nvSpPr>
                <p:cNvPr id="40168" name="椭圆 40167">
                  <a:extLst>
                    <a:ext uri="{FF2B5EF4-FFF2-40B4-BE49-F238E27FC236}">
                      <a16:creationId xmlns:a16="http://schemas.microsoft.com/office/drawing/2014/main" id="{FF04E181-7FAC-F247-897E-6818845ABC4B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169" name="直接连接符 40168">
                  <a:extLst>
                    <a:ext uri="{FF2B5EF4-FFF2-40B4-BE49-F238E27FC236}">
                      <a16:creationId xmlns:a16="http://schemas.microsoft.com/office/drawing/2014/main" id="{99324172-F120-63D7-FC76-58809ADC4756}"/>
                    </a:ext>
                  </a:extLst>
                </p:cNvPr>
                <p:cNvCxnSpPr>
                  <a:stCxn id="40168" idx="2"/>
                  <a:endCxn id="40168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70" name="直接连接符 40169">
                  <a:extLst>
                    <a:ext uri="{FF2B5EF4-FFF2-40B4-BE49-F238E27FC236}">
                      <a16:creationId xmlns:a16="http://schemas.microsoft.com/office/drawing/2014/main" id="{5307B1FD-4B31-4F97-BED6-0E31DF980C34}"/>
                    </a:ext>
                  </a:extLst>
                </p:cNvPr>
                <p:cNvCxnSpPr>
                  <a:stCxn id="40168" idx="1"/>
                  <a:endCxn id="40168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164" name="组合 40163">
                <a:extLst>
                  <a:ext uri="{FF2B5EF4-FFF2-40B4-BE49-F238E27FC236}">
                    <a16:creationId xmlns:a16="http://schemas.microsoft.com/office/drawing/2014/main" id="{13E5EF8D-25EF-5728-576A-0468098D467B}"/>
                  </a:ext>
                </a:extLst>
              </p:cNvPr>
              <p:cNvGrpSpPr/>
              <p:nvPr/>
            </p:nvGrpSpPr>
            <p:grpSpPr>
              <a:xfrm>
                <a:off x="8274012" y="4418865"/>
                <a:ext cx="180000" cy="180000"/>
                <a:chOff x="8157614" y="5057431"/>
                <a:chExt cx="180000" cy="180000"/>
              </a:xfrm>
            </p:grpSpPr>
            <p:sp>
              <p:nvSpPr>
                <p:cNvPr id="40165" name="椭圆 40164">
                  <a:extLst>
                    <a:ext uri="{FF2B5EF4-FFF2-40B4-BE49-F238E27FC236}">
                      <a16:creationId xmlns:a16="http://schemas.microsoft.com/office/drawing/2014/main" id="{A011502C-7A3A-109C-55D4-C78226E9E68C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166" name="直接连接符 40165">
                  <a:extLst>
                    <a:ext uri="{FF2B5EF4-FFF2-40B4-BE49-F238E27FC236}">
                      <a16:creationId xmlns:a16="http://schemas.microsoft.com/office/drawing/2014/main" id="{680F46A2-5EA1-E108-0F54-77E52082834B}"/>
                    </a:ext>
                  </a:extLst>
                </p:cNvPr>
                <p:cNvCxnSpPr>
                  <a:stCxn id="40165" idx="2"/>
                  <a:endCxn id="40165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67" name="直接连接符 40166">
                  <a:extLst>
                    <a:ext uri="{FF2B5EF4-FFF2-40B4-BE49-F238E27FC236}">
                      <a16:creationId xmlns:a16="http://schemas.microsoft.com/office/drawing/2014/main" id="{84F5784E-2A4B-D8E6-0D95-4F270FD3D0BE}"/>
                    </a:ext>
                  </a:extLst>
                </p:cNvPr>
                <p:cNvCxnSpPr>
                  <a:stCxn id="40165" idx="1"/>
                  <a:endCxn id="40165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151" name="椭圆 40150">
              <a:extLst>
                <a:ext uri="{FF2B5EF4-FFF2-40B4-BE49-F238E27FC236}">
                  <a16:creationId xmlns:a16="http://schemas.microsoft.com/office/drawing/2014/main" id="{B4D81D9E-1F7E-FCC8-68E1-73DE189969A1}"/>
                </a:ext>
              </a:extLst>
            </p:cNvPr>
            <p:cNvSpPr/>
            <p:nvPr/>
          </p:nvSpPr>
          <p:spPr>
            <a:xfrm rot="10755073">
              <a:off x="8646787" y="3769357"/>
              <a:ext cx="533400" cy="3311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A97C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52" name="椭圆 40151">
              <a:extLst>
                <a:ext uri="{FF2B5EF4-FFF2-40B4-BE49-F238E27FC236}">
                  <a16:creationId xmlns:a16="http://schemas.microsoft.com/office/drawing/2014/main" id="{F501D8D7-494D-A368-BC03-D7A852FD22EF}"/>
                </a:ext>
              </a:extLst>
            </p:cNvPr>
            <p:cNvSpPr/>
            <p:nvPr/>
          </p:nvSpPr>
          <p:spPr>
            <a:xfrm>
              <a:off x="8954470" y="384446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153" name="直接连接符 40152">
              <a:extLst>
                <a:ext uri="{FF2B5EF4-FFF2-40B4-BE49-F238E27FC236}">
                  <a16:creationId xmlns:a16="http://schemas.microsoft.com/office/drawing/2014/main" id="{C0DFD1EE-AF61-850D-0295-CB5CCABCC8CA}"/>
                </a:ext>
              </a:extLst>
            </p:cNvPr>
            <p:cNvCxnSpPr>
              <a:stCxn id="40152" idx="0"/>
              <a:endCxn id="40152" idx="2"/>
            </p:cNvCxnSpPr>
            <p:nvPr/>
          </p:nvCxnSpPr>
          <p:spPr>
            <a:xfrm flipH="1">
              <a:off x="8954470" y="3844460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54" name="直接连接符 40153">
              <a:extLst>
                <a:ext uri="{FF2B5EF4-FFF2-40B4-BE49-F238E27FC236}">
                  <a16:creationId xmlns:a16="http://schemas.microsoft.com/office/drawing/2014/main" id="{8D7C8919-3536-1513-D89B-73906E04B804}"/>
                </a:ext>
              </a:extLst>
            </p:cNvPr>
            <p:cNvCxnSpPr>
              <a:cxnSpLocks/>
              <a:stCxn id="40152" idx="7"/>
              <a:endCxn id="40152" idx="3"/>
            </p:cNvCxnSpPr>
            <p:nvPr/>
          </p:nvCxnSpPr>
          <p:spPr>
            <a:xfrm flipH="1">
              <a:off x="8980830" y="3870820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55" name="椭圆 40154">
              <a:extLst>
                <a:ext uri="{FF2B5EF4-FFF2-40B4-BE49-F238E27FC236}">
                  <a16:creationId xmlns:a16="http://schemas.microsoft.com/office/drawing/2014/main" id="{E4D87C7B-7A69-640E-EC4C-C70818CCB22B}"/>
                </a:ext>
              </a:extLst>
            </p:cNvPr>
            <p:cNvSpPr/>
            <p:nvPr/>
          </p:nvSpPr>
          <p:spPr>
            <a:xfrm>
              <a:off x="8713276" y="385284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156" name="直接连接符 40155">
              <a:extLst>
                <a:ext uri="{FF2B5EF4-FFF2-40B4-BE49-F238E27FC236}">
                  <a16:creationId xmlns:a16="http://schemas.microsoft.com/office/drawing/2014/main" id="{62D7A67B-D68F-F41D-1308-FF4205F43E99}"/>
                </a:ext>
              </a:extLst>
            </p:cNvPr>
            <p:cNvCxnSpPr>
              <a:stCxn id="40155" idx="0"/>
              <a:endCxn id="40155" idx="2"/>
            </p:cNvCxnSpPr>
            <p:nvPr/>
          </p:nvCxnSpPr>
          <p:spPr>
            <a:xfrm flipH="1">
              <a:off x="8713276" y="3852841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57" name="直接连接符 40156">
              <a:extLst>
                <a:ext uri="{FF2B5EF4-FFF2-40B4-BE49-F238E27FC236}">
                  <a16:creationId xmlns:a16="http://schemas.microsoft.com/office/drawing/2014/main" id="{1FF3FBE7-C417-AD0E-508D-A8D18FA4E3C1}"/>
                </a:ext>
              </a:extLst>
            </p:cNvPr>
            <p:cNvCxnSpPr>
              <a:cxnSpLocks/>
              <a:stCxn id="40155" idx="7"/>
              <a:endCxn id="40155" idx="3"/>
            </p:cNvCxnSpPr>
            <p:nvPr/>
          </p:nvCxnSpPr>
          <p:spPr>
            <a:xfrm flipH="1">
              <a:off x="8739636" y="3879201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58" name="文本框 40157">
              <a:extLst>
                <a:ext uri="{FF2B5EF4-FFF2-40B4-BE49-F238E27FC236}">
                  <a16:creationId xmlns:a16="http://schemas.microsoft.com/office/drawing/2014/main" id="{963C2D5D-2A5C-9354-816A-97EE0BBB2DA6}"/>
                </a:ext>
              </a:extLst>
            </p:cNvPr>
            <p:cNvSpPr txBox="1"/>
            <p:nvPr/>
          </p:nvSpPr>
          <p:spPr>
            <a:xfrm>
              <a:off x="8087308" y="3467587"/>
              <a:ext cx="140155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候选实体对簇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59" name="文本框 40158">
                  <a:extLst>
                    <a:ext uri="{FF2B5EF4-FFF2-40B4-BE49-F238E27FC236}">
                      <a16:creationId xmlns:a16="http://schemas.microsoft.com/office/drawing/2014/main" id="{AFFAB22E-FAA1-1908-1968-250803404E0E}"/>
                    </a:ext>
                  </a:extLst>
                </p:cNvPr>
                <p:cNvSpPr txBox="1"/>
                <p:nvPr/>
              </p:nvSpPr>
              <p:spPr>
                <a:xfrm>
                  <a:off x="8493252" y="4427406"/>
                  <a:ext cx="6114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2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02BE4943-EE43-6BE3-58ED-3391E6B0E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252" y="4427406"/>
                  <a:ext cx="611434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187" name="矩形: 圆角 40186">
            <a:extLst>
              <a:ext uri="{FF2B5EF4-FFF2-40B4-BE49-F238E27FC236}">
                <a16:creationId xmlns:a16="http://schemas.microsoft.com/office/drawing/2014/main" id="{CA4C426F-FBB7-A924-6F38-1BCA5012724D}"/>
              </a:ext>
            </a:extLst>
          </p:cNvPr>
          <p:cNvSpPr/>
          <p:nvPr/>
        </p:nvSpPr>
        <p:spPr>
          <a:xfrm>
            <a:off x="4294411" y="4342289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88" name="椭圆 40187">
            <a:extLst>
              <a:ext uri="{FF2B5EF4-FFF2-40B4-BE49-F238E27FC236}">
                <a16:creationId xmlns:a16="http://schemas.microsoft.com/office/drawing/2014/main" id="{65B94714-9F32-5E4D-8F59-4D00A8833F7E}"/>
              </a:ext>
            </a:extLst>
          </p:cNvPr>
          <p:cNvSpPr/>
          <p:nvPr/>
        </p:nvSpPr>
        <p:spPr>
          <a:xfrm>
            <a:off x="4382759" y="44006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189" name="直接连接符 40188">
            <a:extLst>
              <a:ext uri="{FF2B5EF4-FFF2-40B4-BE49-F238E27FC236}">
                <a16:creationId xmlns:a16="http://schemas.microsoft.com/office/drawing/2014/main" id="{A35E9D01-D802-411C-F3F4-B019A7A9EB04}"/>
              </a:ext>
            </a:extLst>
          </p:cNvPr>
          <p:cNvCxnSpPr>
            <a:cxnSpLocks/>
            <a:stCxn id="40188" idx="0"/>
            <a:endCxn id="40188" idx="4"/>
          </p:cNvCxnSpPr>
          <p:nvPr/>
        </p:nvCxnSpPr>
        <p:spPr>
          <a:xfrm>
            <a:off x="4472759" y="4400600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90" name="直接连接符 40189">
            <a:extLst>
              <a:ext uri="{FF2B5EF4-FFF2-40B4-BE49-F238E27FC236}">
                <a16:creationId xmlns:a16="http://schemas.microsoft.com/office/drawing/2014/main" id="{3A5A1FB8-D8DB-E1EA-0C35-AE48899C6D1E}"/>
              </a:ext>
            </a:extLst>
          </p:cNvPr>
          <p:cNvCxnSpPr>
            <a:stCxn id="40188" idx="1"/>
            <a:endCxn id="40188" idx="3"/>
          </p:cNvCxnSpPr>
          <p:nvPr/>
        </p:nvCxnSpPr>
        <p:spPr>
          <a:xfrm>
            <a:off x="4409119" y="4426960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91" name="组合 40190">
            <a:extLst>
              <a:ext uri="{FF2B5EF4-FFF2-40B4-BE49-F238E27FC236}">
                <a16:creationId xmlns:a16="http://schemas.microsoft.com/office/drawing/2014/main" id="{F16ADBBD-DA4D-BC72-4CF7-0881B7B9B7A4}"/>
              </a:ext>
            </a:extLst>
          </p:cNvPr>
          <p:cNvGrpSpPr/>
          <p:nvPr/>
        </p:nvGrpSpPr>
        <p:grpSpPr>
          <a:xfrm>
            <a:off x="4647527" y="4397509"/>
            <a:ext cx="180000" cy="180000"/>
            <a:chOff x="8157614" y="5057431"/>
            <a:chExt cx="180000" cy="180000"/>
          </a:xfrm>
        </p:grpSpPr>
        <p:sp>
          <p:nvSpPr>
            <p:cNvPr id="40192" name="椭圆 40191">
              <a:extLst>
                <a:ext uri="{FF2B5EF4-FFF2-40B4-BE49-F238E27FC236}">
                  <a16:creationId xmlns:a16="http://schemas.microsoft.com/office/drawing/2014/main" id="{62C0945C-99E5-A241-3E89-2D5010D58E09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193" name="直接连接符 40192">
              <a:extLst>
                <a:ext uri="{FF2B5EF4-FFF2-40B4-BE49-F238E27FC236}">
                  <a16:creationId xmlns:a16="http://schemas.microsoft.com/office/drawing/2014/main" id="{4C53C844-B917-8F4C-3133-3C2E61A13C31}"/>
                </a:ext>
              </a:extLst>
            </p:cNvPr>
            <p:cNvCxnSpPr>
              <a:stCxn id="40192" idx="2"/>
              <a:endCxn id="40192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194" name="椭圆 40193">
            <a:extLst>
              <a:ext uri="{FF2B5EF4-FFF2-40B4-BE49-F238E27FC236}">
                <a16:creationId xmlns:a16="http://schemas.microsoft.com/office/drawing/2014/main" id="{708FC188-D30B-3E7C-F42A-08E66A93C1C4}"/>
              </a:ext>
            </a:extLst>
          </p:cNvPr>
          <p:cNvSpPr/>
          <p:nvPr/>
        </p:nvSpPr>
        <p:spPr>
          <a:xfrm>
            <a:off x="4912213" y="43961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195" name="直接连接符 40194">
            <a:extLst>
              <a:ext uri="{FF2B5EF4-FFF2-40B4-BE49-F238E27FC236}">
                <a16:creationId xmlns:a16="http://schemas.microsoft.com/office/drawing/2014/main" id="{5139EB8E-3341-1648-CDD8-75DF6344EAF2}"/>
              </a:ext>
            </a:extLst>
          </p:cNvPr>
          <p:cNvCxnSpPr>
            <a:stCxn id="40194" idx="0"/>
            <a:endCxn id="40194" idx="2"/>
          </p:cNvCxnSpPr>
          <p:nvPr/>
        </p:nvCxnSpPr>
        <p:spPr>
          <a:xfrm flipH="1">
            <a:off x="4912213" y="4396167"/>
            <a:ext cx="90000" cy="9000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96" name="直接连接符 40195">
            <a:extLst>
              <a:ext uri="{FF2B5EF4-FFF2-40B4-BE49-F238E27FC236}">
                <a16:creationId xmlns:a16="http://schemas.microsoft.com/office/drawing/2014/main" id="{09B7AB2E-C9A0-F817-FF4F-E89DC4D6901A}"/>
              </a:ext>
            </a:extLst>
          </p:cNvPr>
          <p:cNvCxnSpPr>
            <a:cxnSpLocks/>
            <a:stCxn id="40194" idx="7"/>
            <a:endCxn id="40194" idx="3"/>
          </p:cNvCxnSpPr>
          <p:nvPr/>
        </p:nvCxnSpPr>
        <p:spPr>
          <a:xfrm flipH="1">
            <a:off x="4938573" y="4422527"/>
            <a:ext cx="127280" cy="12728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197" name="文本框 40196">
                <a:extLst>
                  <a:ext uri="{FF2B5EF4-FFF2-40B4-BE49-F238E27FC236}">
                    <a16:creationId xmlns:a16="http://schemas.microsoft.com/office/drawing/2014/main" id="{E45B64EC-D505-3A35-E1D8-C0C1D20C6F23}"/>
                  </a:ext>
                </a:extLst>
              </p:cNvPr>
              <p:cNvSpPr txBox="1"/>
              <p:nvPr/>
            </p:nvSpPr>
            <p:spPr>
              <a:xfrm>
                <a:off x="4566260" y="5355043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197" name="文本框 40196">
                <a:extLst>
                  <a:ext uri="{FF2B5EF4-FFF2-40B4-BE49-F238E27FC236}">
                    <a16:creationId xmlns:a16="http://schemas.microsoft.com/office/drawing/2014/main" id="{E45B64EC-D505-3A35-E1D8-C0C1D20C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260" y="5355043"/>
                <a:ext cx="61143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198" name="文本框 40197">
                <a:extLst>
                  <a:ext uri="{FF2B5EF4-FFF2-40B4-BE49-F238E27FC236}">
                    <a16:creationId xmlns:a16="http://schemas.microsoft.com/office/drawing/2014/main" id="{B6601969-238A-8788-C5CD-B028116DABC7}"/>
                  </a:ext>
                </a:extLst>
              </p:cNvPr>
              <p:cNvSpPr txBox="1"/>
              <p:nvPr/>
            </p:nvSpPr>
            <p:spPr>
              <a:xfrm>
                <a:off x="5063027" y="4319281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40198" name="文本框 40197">
                <a:extLst>
                  <a:ext uri="{FF2B5EF4-FFF2-40B4-BE49-F238E27FC236}">
                    <a16:creationId xmlns:a16="http://schemas.microsoft.com/office/drawing/2014/main" id="{B6601969-238A-8788-C5CD-B028116DA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4319281"/>
                <a:ext cx="198639" cy="307777"/>
              </a:xfrm>
              <a:prstGeom prst="rect">
                <a:avLst/>
              </a:prstGeom>
              <a:blipFill>
                <a:blip r:embed="rId24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99" name="矩形: 圆角 40198">
            <a:extLst>
              <a:ext uri="{FF2B5EF4-FFF2-40B4-BE49-F238E27FC236}">
                <a16:creationId xmlns:a16="http://schemas.microsoft.com/office/drawing/2014/main" id="{978CF462-BEB5-2F44-0C5F-A730B32AF45D}"/>
              </a:ext>
            </a:extLst>
          </p:cNvPr>
          <p:cNvSpPr/>
          <p:nvPr/>
        </p:nvSpPr>
        <p:spPr>
          <a:xfrm>
            <a:off x="4294411" y="4749168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00" name="椭圆 40199">
            <a:extLst>
              <a:ext uri="{FF2B5EF4-FFF2-40B4-BE49-F238E27FC236}">
                <a16:creationId xmlns:a16="http://schemas.microsoft.com/office/drawing/2014/main" id="{3C119F52-F1CB-7BCC-D1A7-05B3E8C40A18}"/>
              </a:ext>
            </a:extLst>
          </p:cNvPr>
          <p:cNvSpPr/>
          <p:nvPr/>
        </p:nvSpPr>
        <p:spPr>
          <a:xfrm>
            <a:off x="4382759" y="480747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201" name="直接连接符 40200">
            <a:extLst>
              <a:ext uri="{FF2B5EF4-FFF2-40B4-BE49-F238E27FC236}">
                <a16:creationId xmlns:a16="http://schemas.microsoft.com/office/drawing/2014/main" id="{7103D45C-E556-5CE3-7763-35E78A42D416}"/>
              </a:ext>
            </a:extLst>
          </p:cNvPr>
          <p:cNvCxnSpPr>
            <a:cxnSpLocks/>
            <a:stCxn id="40200" idx="0"/>
            <a:endCxn id="40200" idx="4"/>
          </p:cNvCxnSpPr>
          <p:nvPr/>
        </p:nvCxnSpPr>
        <p:spPr>
          <a:xfrm>
            <a:off x="4472759" y="4807479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02" name="直接连接符 40201">
            <a:extLst>
              <a:ext uri="{FF2B5EF4-FFF2-40B4-BE49-F238E27FC236}">
                <a16:creationId xmlns:a16="http://schemas.microsoft.com/office/drawing/2014/main" id="{B91A0744-8BE1-1F68-15F0-CD89EF7DACAD}"/>
              </a:ext>
            </a:extLst>
          </p:cNvPr>
          <p:cNvCxnSpPr>
            <a:stCxn id="40200" idx="1"/>
            <a:endCxn id="40200" idx="3"/>
          </p:cNvCxnSpPr>
          <p:nvPr/>
        </p:nvCxnSpPr>
        <p:spPr>
          <a:xfrm>
            <a:off x="4409119" y="4833839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03" name="椭圆 40202">
            <a:extLst>
              <a:ext uri="{FF2B5EF4-FFF2-40B4-BE49-F238E27FC236}">
                <a16:creationId xmlns:a16="http://schemas.microsoft.com/office/drawing/2014/main" id="{BBE2CFF9-4F42-6F52-3555-30FDD89A279F}"/>
              </a:ext>
            </a:extLst>
          </p:cNvPr>
          <p:cNvSpPr/>
          <p:nvPr/>
        </p:nvSpPr>
        <p:spPr>
          <a:xfrm>
            <a:off x="4912213" y="480304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204" name="直接连接符 40203">
            <a:extLst>
              <a:ext uri="{FF2B5EF4-FFF2-40B4-BE49-F238E27FC236}">
                <a16:creationId xmlns:a16="http://schemas.microsoft.com/office/drawing/2014/main" id="{07B0EFCE-C5B2-B876-B1E0-3A943BDDE706}"/>
              </a:ext>
            </a:extLst>
          </p:cNvPr>
          <p:cNvCxnSpPr>
            <a:stCxn id="40203" idx="0"/>
            <a:endCxn id="40203" idx="2"/>
          </p:cNvCxnSpPr>
          <p:nvPr/>
        </p:nvCxnSpPr>
        <p:spPr>
          <a:xfrm flipH="1">
            <a:off x="4912213" y="4803046"/>
            <a:ext cx="90000" cy="9000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05" name="直接连接符 40204">
            <a:extLst>
              <a:ext uri="{FF2B5EF4-FFF2-40B4-BE49-F238E27FC236}">
                <a16:creationId xmlns:a16="http://schemas.microsoft.com/office/drawing/2014/main" id="{3B47DB8E-C67A-1F35-70DA-8CB3914DF753}"/>
              </a:ext>
            </a:extLst>
          </p:cNvPr>
          <p:cNvCxnSpPr>
            <a:cxnSpLocks/>
            <a:stCxn id="40203" idx="7"/>
            <a:endCxn id="40203" idx="3"/>
          </p:cNvCxnSpPr>
          <p:nvPr/>
        </p:nvCxnSpPr>
        <p:spPr>
          <a:xfrm flipH="1">
            <a:off x="4938573" y="4829406"/>
            <a:ext cx="127280" cy="12728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206" name="文本框 40205">
                <a:extLst>
                  <a:ext uri="{FF2B5EF4-FFF2-40B4-BE49-F238E27FC236}">
                    <a16:creationId xmlns:a16="http://schemas.microsoft.com/office/drawing/2014/main" id="{90CC6988-BFDC-8418-C25C-D8F9131291A9}"/>
                  </a:ext>
                </a:extLst>
              </p:cNvPr>
              <p:cNvSpPr txBox="1"/>
              <p:nvPr/>
            </p:nvSpPr>
            <p:spPr>
              <a:xfrm>
                <a:off x="5063027" y="4726160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40206" name="文本框 40205">
                <a:extLst>
                  <a:ext uri="{FF2B5EF4-FFF2-40B4-BE49-F238E27FC236}">
                    <a16:creationId xmlns:a16="http://schemas.microsoft.com/office/drawing/2014/main" id="{90CC6988-BFDC-8418-C25C-D8F91312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4726160"/>
                <a:ext cx="198639" cy="307777"/>
              </a:xfrm>
              <a:prstGeom prst="rect">
                <a:avLst/>
              </a:prstGeom>
              <a:blipFill>
                <a:blip r:embed="rId25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207" name="组合 40206">
            <a:extLst>
              <a:ext uri="{FF2B5EF4-FFF2-40B4-BE49-F238E27FC236}">
                <a16:creationId xmlns:a16="http://schemas.microsoft.com/office/drawing/2014/main" id="{6353DC67-ABF4-D69B-22B5-9ABDD18395C4}"/>
              </a:ext>
            </a:extLst>
          </p:cNvPr>
          <p:cNvGrpSpPr/>
          <p:nvPr/>
        </p:nvGrpSpPr>
        <p:grpSpPr>
          <a:xfrm>
            <a:off x="4646932" y="4811495"/>
            <a:ext cx="180000" cy="180000"/>
            <a:chOff x="8157614" y="5057431"/>
            <a:chExt cx="180000" cy="180000"/>
          </a:xfrm>
        </p:grpSpPr>
        <p:sp>
          <p:nvSpPr>
            <p:cNvPr id="40208" name="椭圆 40207">
              <a:extLst>
                <a:ext uri="{FF2B5EF4-FFF2-40B4-BE49-F238E27FC236}">
                  <a16:creationId xmlns:a16="http://schemas.microsoft.com/office/drawing/2014/main" id="{A953014A-3594-D150-9780-285A037C26A0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09" name="直接连接符 40208">
              <a:extLst>
                <a:ext uri="{FF2B5EF4-FFF2-40B4-BE49-F238E27FC236}">
                  <a16:creationId xmlns:a16="http://schemas.microsoft.com/office/drawing/2014/main" id="{FFB29279-E238-7980-CCAA-192B8DD78ED1}"/>
                </a:ext>
              </a:extLst>
            </p:cNvPr>
            <p:cNvCxnSpPr>
              <a:stCxn id="40208" idx="2"/>
              <a:endCxn id="40208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10" name="直接连接符 40209">
              <a:extLst>
                <a:ext uri="{FF2B5EF4-FFF2-40B4-BE49-F238E27FC236}">
                  <a16:creationId xmlns:a16="http://schemas.microsoft.com/office/drawing/2014/main" id="{CBA20FAA-6367-D16F-A5C1-C4A63B1BDA68}"/>
                </a:ext>
              </a:extLst>
            </p:cNvPr>
            <p:cNvCxnSpPr>
              <a:stCxn id="40208" idx="1"/>
              <a:endCxn id="40208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211" name="矩形: 圆角 40210">
            <a:extLst>
              <a:ext uri="{FF2B5EF4-FFF2-40B4-BE49-F238E27FC236}">
                <a16:creationId xmlns:a16="http://schemas.microsoft.com/office/drawing/2014/main" id="{1A190F0A-4179-3608-1D19-3021406265D8}"/>
              </a:ext>
            </a:extLst>
          </p:cNvPr>
          <p:cNvSpPr/>
          <p:nvPr/>
        </p:nvSpPr>
        <p:spPr>
          <a:xfrm>
            <a:off x="4294411" y="5172852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12" name="文本框 40211">
                <a:extLst>
                  <a:ext uri="{FF2B5EF4-FFF2-40B4-BE49-F238E27FC236}">
                    <a16:creationId xmlns:a16="http://schemas.microsoft.com/office/drawing/2014/main" id="{0E16B640-6226-491D-2343-C0137CE2B3A5}"/>
                  </a:ext>
                </a:extLst>
              </p:cNvPr>
              <p:cNvSpPr txBox="1"/>
              <p:nvPr/>
            </p:nvSpPr>
            <p:spPr>
              <a:xfrm>
                <a:off x="5063027" y="5149844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40212" name="文本框 40211">
                <a:extLst>
                  <a:ext uri="{FF2B5EF4-FFF2-40B4-BE49-F238E27FC236}">
                    <a16:creationId xmlns:a16="http://schemas.microsoft.com/office/drawing/2014/main" id="{0E16B640-6226-491D-2343-C0137CE2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149844"/>
                <a:ext cx="198639" cy="307777"/>
              </a:xfrm>
              <a:prstGeom prst="rect">
                <a:avLst/>
              </a:prstGeom>
              <a:blipFill>
                <a:blip r:embed="rId24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213" name="组合 40212">
            <a:extLst>
              <a:ext uri="{FF2B5EF4-FFF2-40B4-BE49-F238E27FC236}">
                <a16:creationId xmlns:a16="http://schemas.microsoft.com/office/drawing/2014/main" id="{972AC480-A0C3-F7BF-3632-F8DFCA5243E3}"/>
              </a:ext>
            </a:extLst>
          </p:cNvPr>
          <p:cNvGrpSpPr/>
          <p:nvPr/>
        </p:nvGrpSpPr>
        <p:grpSpPr>
          <a:xfrm>
            <a:off x="4382759" y="5228030"/>
            <a:ext cx="180000" cy="180000"/>
            <a:chOff x="8157614" y="5057431"/>
            <a:chExt cx="180000" cy="180000"/>
          </a:xfrm>
        </p:grpSpPr>
        <p:sp>
          <p:nvSpPr>
            <p:cNvPr id="40214" name="椭圆 40213">
              <a:extLst>
                <a:ext uri="{FF2B5EF4-FFF2-40B4-BE49-F238E27FC236}">
                  <a16:creationId xmlns:a16="http://schemas.microsoft.com/office/drawing/2014/main" id="{910E6D51-80C4-3EB4-EAF6-6D47A14150C2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15" name="直接连接符 40214">
              <a:extLst>
                <a:ext uri="{FF2B5EF4-FFF2-40B4-BE49-F238E27FC236}">
                  <a16:creationId xmlns:a16="http://schemas.microsoft.com/office/drawing/2014/main" id="{C1DA45D2-67EE-072C-24C2-5A06ED091B37}"/>
                </a:ext>
              </a:extLst>
            </p:cNvPr>
            <p:cNvCxnSpPr>
              <a:stCxn id="40214" idx="2"/>
              <a:endCxn id="40214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16" name="直接连接符 40215">
              <a:extLst>
                <a:ext uri="{FF2B5EF4-FFF2-40B4-BE49-F238E27FC236}">
                  <a16:creationId xmlns:a16="http://schemas.microsoft.com/office/drawing/2014/main" id="{B453F10B-3657-A074-3DC3-0FA0326B07BC}"/>
                </a:ext>
              </a:extLst>
            </p:cNvPr>
            <p:cNvCxnSpPr>
              <a:stCxn id="40214" idx="1"/>
              <a:endCxn id="40214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217" name="椭圆 40216">
            <a:extLst>
              <a:ext uri="{FF2B5EF4-FFF2-40B4-BE49-F238E27FC236}">
                <a16:creationId xmlns:a16="http://schemas.microsoft.com/office/drawing/2014/main" id="{15F7606A-8599-7B1F-59E2-E25D5F8F5B05}"/>
              </a:ext>
            </a:extLst>
          </p:cNvPr>
          <p:cNvSpPr/>
          <p:nvPr/>
        </p:nvSpPr>
        <p:spPr>
          <a:xfrm>
            <a:off x="4647527" y="522673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218" name="直接连接符 40217">
            <a:extLst>
              <a:ext uri="{FF2B5EF4-FFF2-40B4-BE49-F238E27FC236}">
                <a16:creationId xmlns:a16="http://schemas.microsoft.com/office/drawing/2014/main" id="{E271E1EF-D8F7-0837-5596-2355483564ED}"/>
              </a:ext>
            </a:extLst>
          </p:cNvPr>
          <p:cNvCxnSpPr>
            <a:stCxn id="40217" idx="0"/>
            <a:endCxn id="40217" idx="4"/>
          </p:cNvCxnSpPr>
          <p:nvPr/>
        </p:nvCxnSpPr>
        <p:spPr>
          <a:xfrm>
            <a:off x="4737527" y="5226730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19" name="直接连接符 40218">
            <a:extLst>
              <a:ext uri="{FF2B5EF4-FFF2-40B4-BE49-F238E27FC236}">
                <a16:creationId xmlns:a16="http://schemas.microsoft.com/office/drawing/2014/main" id="{6F2CE55B-6089-63C5-4450-A7F24D222CBD}"/>
              </a:ext>
            </a:extLst>
          </p:cNvPr>
          <p:cNvCxnSpPr>
            <a:stCxn id="40217" idx="7"/>
            <a:endCxn id="40217" idx="5"/>
          </p:cNvCxnSpPr>
          <p:nvPr/>
        </p:nvCxnSpPr>
        <p:spPr>
          <a:xfrm>
            <a:off x="4801167" y="5253090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20" name="组合 40219">
            <a:extLst>
              <a:ext uri="{FF2B5EF4-FFF2-40B4-BE49-F238E27FC236}">
                <a16:creationId xmlns:a16="http://schemas.microsoft.com/office/drawing/2014/main" id="{EC65B54B-EFBF-00FD-87DE-AFD2697ED395}"/>
              </a:ext>
            </a:extLst>
          </p:cNvPr>
          <p:cNvGrpSpPr/>
          <p:nvPr/>
        </p:nvGrpSpPr>
        <p:grpSpPr>
          <a:xfrm>
            <a:off x="4910691" y="5226730"/>
            <a:ext cx="180000" cy="180000"/>
            <a:chOff x="8157614" y="5057431"/>
            <a:chExt cx="180000" cy="180000"/>
          </a:xfrm>
        </p:grpSpPr>
        <p:sp>
          <p:nvSpPr>
            <p:cNvPr id="40221" name="椭圆 40220">
              <a:extLst>
                <a:ext uri="{FF2B5EF4-FFF2-40B4-BE49-F238E27FC236}">
                  <a16:creationId xmlns:a16="http://schemas.microsoft.com/office/drawing/2014/main" id="{AB588AEB-F39F-71DE-A447-1AE6220D9358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22" name="直接连接符 40221">
              <a:extLst>
                <a:ext uri="{FF2B5EF4-FFF2-40B4-BE49-F238E27FC236}">
                  <a16:creationId xmlns:a16="http://schemas.microsoft.com/office/drawing/2014/main" id="{9B7D030F-51A4-EBD5-C101-DECC9D8AD72D}"/>
                </a:ext>
              </a:extLst>
            </p:cNvPr>
            <p:cNvCxnSpPr>
              <a:stCxn id="40221" idx="2"/>
              <a:endCxn id="40221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23" name="直接连接符 40222">
              <a:extLst>
                <a:ext uri="{FF2B5EF4-FFF2-40B4-BE49-F238E27FC236}">
                  <a16:creationId xmlns:a16="http://schemas.microsoft.com/office/drawing/2014/main" id="{10F4EA0C-6CF8-E2C6-BCDD-94F37CA81A3D}"/>
                </a:ext>
              </a:extLst>
            </p:cNvPr>
            <p:cNvCxnSpPr>
              <a:stCxn id="40221" idx="1"/>
              <a:endCxn id="40221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224" name="文本框 40223">
            <a:extLst>
              <a:ext uri="{FF2B5EF4-FFF2-40B4-BE49-F238E27FC236}">
                <a16:creationId xmlns:a16="http://schemas.microsoft.com/office/drawing/2014/main" id="{6417DA0F-C19C-F19B-BDD1-1107CF3AC2DD}"/>
              </a:ext>
            </a:extLst>
          </p:cNvPr>
          <p:cNvSpPr txBox="1"/>
          <p:nvPr/>
        </p:nvSpPr>
        <p:spPr>
          <a:xfrm>
            <a:off x="3904491" y="4029571"/>
            <a:ext cx="18897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候选实体对提示组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225" name="直接箭头连接符 40224">
            <a:extLst>
              <a:ext uri="{FF2B5EF4-FFF2-40B4-BE49-F238E27FC236}">
                <a16:creationId xmlns:a16="http://schemas.microsoft.com/office/drawing/2014/main" id="{8CE9D8C3-4C26-8C96-2E39-59DCD1E3CA0F}"/>
              </a:ext>
            </a:extLst>
          </p:cNvPr>
          <p:cNvCxnSpPr>
            <a:cxnSpLocks/>
          </p:cNvCxnSpPr>
          <p:nvPr/>
        </p:nvCxnSpPr>
        <p:spPr>
          <a:xfrm flipH="1">
            <a:off x="5416550" y="4873402"/>
            <a:ext cx="7900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26" name="文本框 40225">
            <a:extLst>
              <a:ext uri="{FF2B5EF4-FFF2-40B4-BE49-F238E27FC236}">
                <a16:creationId xmlns:a16="http://schemas.microsoft.com/office/drawing/2014/main" id="{84271CB4-4569-4A17-0211-8EEC832C549B}"/>
              </a:ext>
            </a:extLst>
          </p:cNvPr>
          <p:cNvSpPr txBox="1"/>
          <p:nvPr/>
        </p:nvSpPr>
        <p:spPr>
          <a:xfrm>
            <a:off x="4463935" y="5791001"/>
            <a:ext cx="2129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候选实体对提示组构建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27" name="文本框 40226">
            <a:extLst>
              <a:ext uri="{FF2B5EF4-FFF2-40B4-BE49-F238E27FC236}">
                <a16:creationId xmlns:a16="http://schemas.microsoft.com/office/drawing/2014/main" id="{1ADC143B-1750-16EE-BA80-530785684922}"/>
              </a:ext>
            </a:extLst>
          </p:cNvPr>
          <p:cNvSpPr txBox="1"/>
          <p:nvPr/>
        </p:nvSpPr>
        <p:spPr>
          <a:xfrm>
            <a:off x="5315935" y="4664604"/>
            <a:ext cx="11112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多样化策略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228" name="直接箭头连接符 40227">
            <a:extLst>
              <a:ext uri="{FF2B5EF4-FFF2-40B4-BE49-F238E27FC236}">
                <a16:creationId xmlns:a16="http://schemas.microsoft.com/office/drawing/2014/main" id="{F31D20CB-5205-9DA1-9A72-5F73A05A1CDF}"/>
              </a:ext>
            </a:extLst>
          </p:cNvPr>
          <p:cNvCxnSpPr>
            <a:cxnSpLocks/>
          </p:cNvCxnSpPr>
          <p:nvPr/>
        </p:nvCxnSpPr>
        <p:spPr>
          <a:xfrm flipH="1">
            <a:off x="3433665" y="4873402"/>
            <a:ext cx="8361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29" name="文本框 40228">
            <a:extLst>
              <a:ext uri="{FF2B5EF4-FFF2-40B4-BE49-F238E27FC236}">
                <a16:creationId xmlns:a16="http://schemas.microsoft.com/office/drawing/2014/main" id="{2A167154-C213-2333-2164-F00039609626}"/>
              </a:ext>
            </a:extLst>
          </p:cNvPr>
          <p:cNvSpPr txBox="1"/>
          <p:nvPr/>
        </p:nvSpPr>
        <p:spPr>
          <a:xfrm>
            <a:off x="3347588" y="4657958"/>
            <a:ext cx="11112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小参数模型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预标注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30" name="文本框 40229">
                <a:extLst>
                  <a:ext uri="{FF2B5EF4-FFF2-40B4-BE49-F238E27FC236}">
                    <a16:creationId xmlns:a16="http://schemas.microsoft.com/office/drawing/2014/main" id="{491A4D2C-C161-03B0-50BA-901990E437D5}"/>
                  </a:ext>
                </a:extLst>
              </p:cNvPr>
              <p:cNvSpPr txBox="1"/>
              <p:nvPr/>
            </p:nvSpPr>
            <p:spPr>
              <a:xfrm>
                <a:off x="2600807" y="5241922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230" name="文本框 40229">
                <a:extLst>
                  <a:ext uri="{FF2B5EF4-FFF2-40B4-BE49-F238E27FC236}">
                    <a16:creationId xmlns:a16="http://schemas.microsoft.com/office/drawing/2014/main" id="{491A4D2C-C161-03B0-50BA-901990E43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807" y="5241922"/>
                <a:ext cx="611434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231" name="组合 40230">
            <a:extLst>
              <a:ext uri="{FF2B5EF4-FFF2-40B4-BE49-F238E27FC236}">
                <a16:creationId xmlns:a16="http://schemas.microsoft.com/office/drawing/2014/main" id="{CC877401-8C06-BBCD-F70B-3D7A538C9B92}"/>
              </a:ext>
            </a:extLst>
          </p:cNvPr>
          <p:cNvGrpSpPr/>
          <p:nvPr/>
        </p:nvGrpSpPr>
        <p:grpSpPr>
          <a:xfrm>
            <a:off x="2321897" y="4327250"/>
            <a:ext cx="1105159" cy="519074"/>
            <a:chOff x="3121978" y="5872984"/>
            <a:chExt cx="1105159" cy="519074"/>
          </a:xfrm>
        </p:grpSpPr>
        <p:sp>
          <p:nvSpPr>
            <p:cNvPr id="40232" name="矩形: 圆角 40231">
              <a:extLst>
                <a:ext uri="{FF2B5EF4-FFF2-40B4-BE49-F238E27FC236}">
                  <a16:creationId xmlns:a16="http://schemas.microsoft.com/office/drawing/2014/main" id="{ACE290EC-B294-A034-0664-410247AEC16D}"/>
                </a:ext>
              </a:extLst>
            </p:cNvPr>
            <p:cNvSpPr/>
            <p:nvPr/>
          </p:nvSpPr>
          <p:spPr>
            <a:xfrm>
              <a:off x="3121978" y="5895992"/>
              <a:ext cx="1105159" cy="460757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33" name="椭圆 40232">
              <a:extLst>
                <a:ext uri="{FF2B5EF4-FFF2-40B4-BE49-F238E27FC236}">
                  <a16:creationId xmlns:a16="http://schemas.microsoft.com/office/drawing/2014/main" id="{1ACDB57A-3D8B-0D75-2F03-A68807B40059}"/>
                </a:ext>
              </a:extLst>
            </p:cNvPr>
            <p:cNvSpPr/>
            <p:nvPr/>
          </p:nvSpPr>
          <p:spPr>
            <a:xfrm>
              <a:off x="3210326" y="59543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34" name="直接连接符 40233">
              <a:extLst>
                <a:ext uri="{FF2B5EF4-FFF2-40B4-BE49-F238E27FC236}">
                  <a16:creationId xmlns:a16="http://schemas.microsoft.com/office/drawing/2014/main" id="{C792E612-413D-4DA4-87A6-1CEC7A4DF6E6}"/>
                </a:ext>
              </a:extLst>
            </p:cNvPr>
            <p:cNvCxnSpPr>
              <a:cxnSpLocks/>
              <a:stCxn id="40233" idx="0"/>
              <a:endCxn id="40233" idx="4"/>
            </p:cNvCxnSpPr>
            <p:nvPr/>
          </p:nvCxnSpPr>
          <p:spPr>
            <a:xfrm>
              <a:off x="3300326" y="5954303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35" name="直接连接符 40234">
              <a:extLst>
                <a:ext uri="{FF2B5EF4-FFF2-40B4-BE49-F238E27FC236}">
                  <a16:creationId xmlns:a16="http://schemas.microsoft.com/office/drawing/2014/main" id="{F5DCAF6E-F8B6-1A1F-2747-5FFE676F53AD}"/>
                </a:ext>
              </a:extLst>
            </p:cNvPr>
            <p:cNvCxnSpPr>
              <a:stCxn id="40233" idx="1"/>
              <a:endCxn id="40233" idx="3"/>
            </p:cNvCxnSpPr>
            <p:nvPr/>
          </p:nvCxnSpPr>
          <p:spPr>
            <a:xfrm>
              <a:off x="3236686" y="5980663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36" name="组合 40235">
              <a:extLst>
                <a:ext uri="{FF2B5EF4-FFF2-40B4-BE49-F238E27FC236}">
                  <a16:creationId xmlns:a16="http://schemas.microsoft.com/office/drawing/2014/main" id="{3CFF3B18-AE66-5EF7-03E2-ABD4709736F3}"/>
                </a:ext>
              </a:extLst>
            </p:cNvPr>
            <p:cNvGrpSpPr/>
            <p:nvPr/>
          </p:nvGrpSpPr>
          <p:grpSpPr>
            <a:xfrm>
              <a:off x="3475094" y="5951212"/>
              <a:ext cx="180000" cy="180000"/>
              <a:chOff x="8157614" y="5057431"/>
              <a:chExt cx="180000" cy="180000"/>
            </a:xfrm>
          </p:grpSpPr>
          <p:sp>
            <p:nvSpPr>
              <p:cNvPr id="40243" name="椭圆 40242">
                <a:extLst>
                  <a:ext uri="{FF2B5EF4-FFF2-40B4-BE49-F238E27FC236}">
                    <a16:creationId xmlns:a16="http://schemas.microsoft.com/office/drawing/2014/main" id="{A8031B0F-653B-0AC6-8367-45C9D1EC7824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244" name="直接连接符 40243">
                <a:extLst>
                  <a:ext uri="{FF2B5EF4-FFF2-40B4-BE49-F238E27FC236}">
                    <a16:creationId xmlns:a16="http://schemas.microsoft.com/office/drawing/2014/main" id="{55CB9847-82FF-61A6-7ACB-924894CB3CBF}"/>
                  </a:ext>
                </a:extLst>
              </p:cNvPr>
              <p:cNvCxnSpPr>
                <a:stCxn id="40243" idx="2"/>
                <a:endCxn id="40243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37" name="椭圆 40236">
              <a:extLst>
                <a:ext uri="{FF2B5EF4-FFF2-40B4-BE49-F238E27FC236}">
                  <a16:creationId xmlns:a16="http://schemas.microsoft.com/office/drawing/2014/main" id="{F0984CC9-0428-00E2-3284-8B572815D4EF}"/>
                </a:ext>
              </a:extLst>
            </p:cNvPr>
            <p:cNvSpPr/>
            <p:nvPr/>
          </p:nvSpPr>
          <p:spPr>
            <a:xfrm>
              <a:off x="3739780" y="59498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38" name="直接连接符 40237">
              <a:extLst>
                <a:ext uri="{FF2B5EF4-FFF2-40B4-BE49-F238E27FC236}">
                  <a16:creationId xmlns:a16="http://schemas.microsoft.com/office/drawing/2014/main" id="{765E4A23-55A5-B587-0A3D-E5C1A146FCEA}"/>
                </a:ext>
              </a:extLst>
            </p:cNvPr>
            <p:cNvCxnSpPr>
              <a:stCxn id="40237" idx="0"/>
              <a:endCxn id="40237" idx="2"/>
            </p:cNvCxnSpPr>
            <p:nvPr/>
          </p:nvCxnSpPr>
          <p:spPr>
            <a:xfrm flipH="1">
              <a:off x="3739780" y="5949870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39" name="直接连接符 40238">
              <a:extLst>
                <a:ext uri="{FF2B5EF4-FFF2-40B4-BE49-F238E27FC236}">
                  <a16:creationId xmlns:a16="http://schemas.microsoft.com/office/drawing/2014/main" id="{208460B6-0369-D638-4059-F83FC1DEFBFD}"/>
                </a:ext>
              </a:extLst>
            </p:cNvPr>
            <p:cNvCxnSpPr>
              <a:cxnSpLocks/>
              <a:stCxn id="40237" idx="7"/>
              <a:endCxn id="40237" idx="3"/>
            </p:cNvCxnSpPr>
            <p:nvPr/>
          </p:nvCxnSpPr>
          <p:spPr>
            <a:xfrm flipH="1">
              <a:off x="3766140" y="5976230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40" name="文本框 40239">
                  <a:extLst>
                    <a:ext uri="{FF2B5EF4-FFF2-40B4-BE49-F238E27FC236}">
                      <a16:creationId xmlns:a16="http://schemas.microsoft.com/office/drawing/2014/main" id="{789FB15D-E77C-3E75-5121-4C521585E5BC}"/>
                    </a:ext>
                  </a:extLst>
                </p:cNvPr>
                <p:cNvSpPr txBox="1"/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717E617-C165-20A2-31FC-E8F5077E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241" name="文本框 40240">
              <a:extLst>
                <a:ext uri="{FF2B5EF4-FFF2-40B4-BE49-F238E27FC236}">
                  <a16:creationId xmlns:a16="http://schemas.microsoft.com/office/drawing/2014/main" id="{9D6D8B8C-43C3-9315-8269-446501940344}"/>
                </a:ext>
              </a:extLst>
            </p:cNvPr>
            <p:cNvSpPr txBox="1"/>
            <p:nvPr/>
          </p:nvSpPr>
          <p:spPr>
            <a:xfrm>
              <a:off x="3165996" y="6084281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42" name="文本框 40241">
                  <a:extLst>
                    <a:ext uri="{FF2B5EF4-FFF2-40B4-BE49-F238E27FC236}">
                      <a16:creationId xmlns:a16="http://schemas.microsoft.com/office/drawing/2014/main" id="{9AC85580-52CF-FA24-B0CC-CCBD269842DA}"/>
                    </a:ext>
                  </a:extLst>
                </p:cNvPr>
                <p:cNvSpPr txBox="1"/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7" name="文本框 496">
                  <a:extLst>
                    <a:ext uri="{FF2B5EF4-FFF2-40B4-BE49-F238E27FC236}">
                      <a16:creationId xmlns:a16="http://schemas.microsoft.com/office/drawing/2014/main" id="{D649E05D-9450-7FD1-F943-A697BA4CE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245" name="组合 40244">
            <a:extLst>
              <a:ext uri="{FF2B5EF4-FFF2-40B4-BE49-F238E27FC236}">
                <a16:creationId xmlns:a16="http://schemas.microsoft.com/office/drawing/2014/main" id="{DBF317DA-568A-6CCF-DF87-3A9271D19D27}"/>
              </a:ext>
            </a:extLst>
          </p:cNvPr>
          <p:cNvGrpSpPr/>
          <p:nvPr/>
        </p:nvGrpSpPr>
        <p:grpSpPr>
          <a:xfrm>
            <a:off x="2321897" y="4867564"/>
            <a:ext cx="1105159" cy="514664"/>
            <a:chOff x="4453204" y="5890633"/>
            <a:chExt cx="1105159" cy="514664"/>
          </a:xfrm>
        </p:grpSpPr>
        <p:sp>
          <p:nvSpPr>
            <p:cNvPr id="40246" name="矩形: 圆角 40245">
              <a:extLst>
                <a:ext uri="{FF2B5EF4-FFF2-40B4-BE49-F238E27FC236}">
                  <a16:creationId xmlns:a16="http://schemas.microsoft.com/office/drawing/2014/main" id="{E1321B77-0716-04B1-2A90-B331A94CA40A}"/>
                </a:ext>
              </a:extLst>
            </p:cNvPr>
            <p:cNvSpPr/>
            <p:nvPr/>
          </p:nvSpPr>
          <p:spPr>
            <a:xfrm>
              <a:off x="4453204" y="5913641"/>
              <a:ext cx="1105159" cy="448969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47" name="椭圆 40246">
              <a:extLst>
                <a:ext uri="{FF2B5EF4-FFF2-40B4-BE49-F238E27FC236}">
                  <a16:creationId xmlns:a16="http://schemas.microsoft.com/office/drawing/2014/main" id="{9B6A8E73-44F3-3DB5-BFF7-BA973ECB6171}"/>
                </a:ext>
              </a:extLst>
            </p:cNvPr>
            <p:cNvSpPr/>
            <p:nvPr/>
          </p:nvSpPr>
          <p:spPr>
            <a:xfrm>
              <a:off x="4541552" y="597195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48" name="直接连接符 40247">
              <a:extLst>
                <a:ext uri="{FF2B5EF4-FFF2-40B4-BE49-F238E27FC236}">
                  <a16:creationId xmlns:a16="http://schemas.microsoft.com/office/drawing/2014/main" id="{4AF10F6D-7084-7EB8-AE0C-B74AD53DF649}"/>
                </a:ext>
              </a:extLst>
            </p:cNvPr>
            <p:cNvCxnSpPr>
              <a:cxnSpLocks/>
              <a:stCxn id="40247" idx="0"/>
              <a:endCxn id="40247" idx="4"/>
            </p:cNvCxnSpPr>
            <p:nvPr/>
          </p:nvCxnSpPr>
          <p:spPr>
            <a:xfrm>
              <a:off x="4631552" y="5971952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49" name="直接连接符 40248">
              <a:extLst>
                <a:ext uri="{FF2B5EF4-FFF2-40B4-BE49-F238E27FC236}">
                  <a16:creationId xmlns:a16="http://schemas.microsoft.com/office/drawing/2014/main" id="{F5506C47-EF04-1F03-2857-9A760B0B8708}"/>
                </a:ext>
              </a:extLst>
            </p:cNvPr>
            <p:cNvCxnSpPr>
              <a:stCxn id="40247" idx="1"/>
              <a:endCxn id="40247" idx="3"/>
            </p:cNvCxnSpPr>
            <p:nvPr/>
          </p:nvCxnSpPr>
          <p:spPr>
            <a:xfrm>
              <a:off x="4567912" y="5998312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50" name="椭圆 40249">
              <a:extLst>
                <a:ext uri="{FF2B5EF4-FFF2-40B4-BE49-F238E27FC236}">
                  <a16:creationId xmlns:a16="http://schemas.microsoft.com/office/drawing/2014/main" id="{3D77B59F-C41C-6189-C739-326F7A4ECBF7}"/>
                </a:ext>
              </a:extLst>
            </p:cNvPr>
            <p:cNvSpPr/>
            <p:nvPr/>
          </p:nvSpPr>
          <p:spPr>
            <a:xfrm>
              <a:off x="5071006" y="596751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51" name="直接连接符 40250">
              <a:extLst>
                <a:ext uri="{FF2B5EF4-FFF2-40B4-BE49-F238E27FC236}">
                  <a16:creationId xmlns:a16="http://schemas.microsoft.com/office/drawing/2014/main" id="{627F79B6-60B0-01B0-E53B-2B282EEE4339}"/>
                </a:ext>
              </a:extLst>
            </p:cNvPr>
            <p:cNvCxnSpPr>
              <a:stCxn id="40250" idx="0"/>
              <a:endCxn id="40250" idx="2"/>
            </p:cNvCxnSpPr>
            <p:nvPr/>
          </p:nvCxnSpPr>
          <p:spPr>
            <a:xfrm flipH="1">
              <a:off x="5071006" y="5967519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52" name="直接连接符 40251">
              <a:extLst>
                <a:ext uri="{FF2B5EF4-FFF2-40B4-BE49-F238E27FC236}">
                  <a16:creationId xmlns:a16="http://schemas.microsoft.com/office/drawing/2014/main" id="{9AB7F82A-D2D7-806D-6D78-863641141015}"/>
                </a:ext>
              </a:extLst>
            </p:cNvPr>
            <p:cNvCxnSpPr>
              <a:cxnSpLocks/>
              <a:stCxn id="40250" idx="7"/>
              <a:endCxn id="40250" idx="3"/>
            </p:cNvCxnSpPr>
            <p:nvPr/>
          </p:nvCxnSpPr>
          <p:spPr>
            <a:xfrm flipH="1">
              <a:off x="5097366" y="5993879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53" name="文本框 40252">
                  <a:extLst>
                    <a:ext uri="{FF2B5EF4-FFF2-40B4-BE49-F238E27FC236}">
                      <a16:creationId xmlns:a16="http://schemas.microsoft.com/office/drawing/2014/main" id="{44C0AC8D-7F31-4115-A9DD-F3CFBEB2D2EA}"/>
                    </a:ext>
                  </a:extLst>
                </p:cNvPr>
                <p:cNvSpPr txBox="1"/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CFAEA48-ED45-D6CC-9768-16A09589E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254" name="组合 40253">
              <a:extLst>
                <a:ext uri="{FF2B5EF4-FFF2-40B4-BE49-F238E27FC236}">
                  <a16:creationId xmlns:a16="http://schemas.microsoft.com/office/drawing/2014/main" id="{F98B45FB-B17A-9F74-F225-C0EF41A7D122}"/>
                </a:ext>
              </a:extLst>
            </p:cNvPr>
            <p:cNvGrpSpPr/>
            <p:nvPr/>
          </p:nvGrpSpPr>
          <p:grpSpPr>
            <a:xfrm>
              <a:off x="4805725" y="5969618"/>
              <a:ext cx="180000" cy="180000"/>
              <a:chOff x="8157614" y="5057431"/>
              <a:chExt cx="180000" cy="180000"/>
            </a:xfrm>
          </p:grpSpPr>
          <p:sp>
            <p:nvSpPr>
              <p:cNvPr id="40257" name="椭圆 40256">
                <a:extLst>
                  <a:ext uri="{FF2B5EF4-FFF2-40B4-BE49-F238E27FC236}">
                    <a16:creationId xmlns:a16="http://schemas.microsoft.com/office/drawing/2014/main" id="{2EC58E1B-D6F3-B1D2-7C05-B444BF9DC9D4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258" name="直接连接符 40257">
                <a:extLst>
                  <a:ext uri="{FF2B5EF4-FFF2-40B4-BE49-F238E27FC236}">
                    <a16:creationId xmlns:a16="http://schemas.microsoft.com/office/drawing/2014/main" id="{20B62248-06EB-8C4C-D438-EAB8485420F1}"/>
                  </a:ext>
                </a:extLst>
              </p:cNvPr>
              <p:cNvCxnSpPr>
                <a:stCxn id="40257" idx="2"/>
                <a:endCxn id="40257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59" name="直接连接符 40258">
                <a:extLst>
                  <a:ext uri="{FF2B5EF4-FFF2-40B4-BE49-F238E27FC236}">
                    <a16:creationId xmlns:a16="http://schemas.microsoft.com/office/drawing/2014/main" id="{EE36B501-74A4-EF98-7CDC-2837ACF1759A}"/>
                  </a:ext>
                </a:extLst>
              </p:cNvPr>
              <p:cNvCxnSpPr>
                <a:stCxn id="40257" idx="1"/>
                <a:endCxn id="40257" idx="7"/>
              </p:cNvCxnSpPr>
              <p:nvPr/>
            </p:nvCxnSpPr>
            <p:spPr>
              <a:xfrm>
                <a:off x="8183974" y="5083791"/>
                <a:ext cx="12728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55" name="文本框 40254">
              <a:extLst>
                <a:ext uri="{FF2B5EF4-FFF2-40B4-BE49-F238E27FC236}">
                  <a16:creationId xmlns:a16="http://schemas.microsoft.com/office/drawing/2014/main" id="{A25BA21F-6EA9-0877-5F72-13DF88DC25A4}"/>
                </a:ext>
              </a:extLst>
            </p:cNvPr>
            <p:cNvSpPr txBox="1"/>
            <p:nvPr/>
          </p:nvSpPr>
          <p:spPr>
            <a:xfrm>
              <a:off x="4495284" y="6097520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56" name="文本框 40255">
                  <a:extLst>
                    <a:ext uri="{FF2B5EF4-FFF2-40B4-BE49-F238E27FC236}">
                      <a16:creationId xmlns:a16="http://schemas.microsoft.com/office/drawing/2014/main" id="{711113D8-B010-995E-D445-D38172F3DBC1}"/>
                    </a:ext>
                  </a:extLst>
                </p:cNvPr>
                <p:cNvSpPr txBox="1"/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9" name="文本框 498">
                  <a:extLst>
                    <a:ext uri="{FF2B5EF4-FFF2-40B4-BE49-F238E27FC236}">
                      <a16:creationId xmlns:a16="http://schemas.microsoft.com/office/drawing/2014/main" id="{FFBDC505-8810-7B86-C020-8982D344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260" name="文本框 40259">
            <a:extLst>
              <a:ext uri="{FF2B5EF4-FFF2-40B4-BE49-F238E27FC236}">
                <a16:creationId xmlns:a16="http://schemas.microsoft.com/office/drawing/2014/main" id="{4BF27479-29F3-AB91-4FCD-B18939962306}"/>
              </a:ext>
            </a:extLst>
          </p:cNvPr>
          <p:cNvSpPr txBox="1"/>
          <p:nvPr/>
        </p:nvSpPr>
        <p:spPr>
          <a:xfrm>
            <a:off x="1830619" y="4029371"/>
            <a:ext cx="21025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预标注结果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困难样本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261" name="直接箭头连接符 40260">
            <a:extLst>
              <a:ext uri="{FF2B5EF4-FFF2-40B4-BE49-F238E27FC236}">
                <a16:creationId xmlns:a16="http://schemas.microsoft.com/office/drawing/2014/main" id="{8CDCF5DC-3878-0939-D947-28F836A5BA11}"/>
              </a:ext>
            </a:extLst>
          </p:cNvPr>
          <p:cNvCxnSpPr>
            <a:cxnSpLocks/>
          </p:cNvCxnSpPr>
          <p:nvPr/>
        </p:nvCxnSpPr>
        <p:spPr>
          <a:xfrm flipH="1">
            <a:off x="1347286" y="4874449"/>
            <a:ext cx="9256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62" name="文本框 40261">
            <a:extLst>
              <a:ext uri="{FF2B5EF4-FFF2-40B4-BE49-F238E27FC236}">
                <a16:creationId xmlns:a16="http://schemas.microsoft.com/office/drawing/2014/main" id="{5BD811E6-9DB5-EBE3-6545-2A879DDB7B3E}"/>
              </a:ext>
            </a:extLst>
          </p:cNvPr>
          <p:cNvSpPr txBox="1"/>
          <p:nvPr/>
        </p:nvSpPr>
        <p:spPr>
          <a:xfrm>
            <a:off x="1375333" y="4658222"/>
            <a:ext cx="9247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大模型处理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0263" name="图片 40262">
            <a:extLst>
              <a:ext uri="{FF2B5EF4-FFF2-40B4-BE49-F238E27FC236}">
                <a16:creationId xmlns:a16="http://schemas.microsoft.com/office/drawing/2014/main" id="{3F2B0353-826B-039B-EA2F-E39D710D67C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76" y="4913810"/>
            <a:ext cx="324000" cy="324000"/>
          </a:xfrm>
          <a:prstGeom prst="rect">
            <a:avLst/>
          </a:prstGeom>
        </p:spPr>
      </p:pic>
      <p:pic>
        <p:nvPicPr>
          <p:cNvPr id="40264" name="图片 40263">
            <a:extLst>
              <a:ext uri="{FF2B5EF4-FFF2-40B4-BE49-F238E27FC236}">
                <a16:creationId xmlns:a16="http://schemas.microsoft.com/office/drawing/2014/main" id="{992304D3-FF24-FB8E-128B-2473E2B832AC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32" y="4910472"/>
            <a:ext cx="324000" cy="32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265" name="文本框 40264">
                <a:extLst>
                  <a:ext uri="{FF2B5EF4-FFF2-40B4-BE49-F238E27FC236}">
                    <a16:creationId xmlns:a16="http://schemas.microsoft.com/office/drawing/2014/main" id="{02255278-9818-2AAF-6062-1D86111CA484}"/>
                  </a:ext>
                </a:extLst>
              </p:cNvPr>
              <p:cNvSpPr txBox="1"/>
              <p:nvPr/>
            </p:nvSpPr>
            <p:spPr>
              <a:xfrm>
                <a:off x="1899302" y="4905447"/>
                <a:ext cx="6114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0265" name="文本框 40264">
                <a:extLst>
                  <a:ext uri="{FF2B5EF4-FFF2-40B4-BE49-F238E27FC236}">
                    <a16:creationId xmlns:a16="http://schemas.microsoft.com/office/drawing/2014/main" id="{02255278-9818-2AAF-6062-1D86111CA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302" y="4905447"/>
                <a:ext cx="611434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266" name="组合 40265">
            <a:extLst>
              <a:ext uri="{FF2B5EF4-FFF2-40B4-BE49-F238E27FC236}">
                <a16:creationId xmlns:a16="http://schemas.microsoft.com/office/drawing/2014/main" id="{4ADD8531-BC40-B46F-45C2-FD8F87942B72}"/>
              </a:ext>
            </a:extLst>
          </p:cNvPr>
          <p:cNvGrpSpPr/>
          <p:nvPr/>
        </p:nvGrpSpPr>
        <p:grpSpPr>
          <a:xfrm>
            <a:off x="227582" y="4324158"/>
            <a:ext cx="1105159" cy="519074"/>
            <a:chOff x="3121978" y="5872984"/>
            <a:chExt cx="1105159" cy="519074"/>
          </a:xfrm>
        </p:grpSpPr>
        <p:sp>
          <p:nvSpPr>
            <p:cNvPr id="40267" name="矩形: 圆角 40266">
              <a:extLst>
                <a:ext uri="{FF2B5EF4-FFF2-40B4-BE49-F238E27FC236}">
                  <a16:creationId xmlns:a16="http://schemas.microsoft.com/office/drawing/2014/main" id="{851A95D1-1F1E-E93D-7DDF-AE707BA4EA15}"/>
                </a:ext>
              </a:extLst>
            </p:cNvPr>
            <p:cNvSpPr/>
            <p:nvPr/>
          </p:nvSpPr>
          <p:spPr>
            <a:xfrm>
              <a:off x="3121978" y="5895992"/>
              <a:ext cx="1105159" cy="460757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68" name="椭圆 40267">
              <a:extLst>
                <a:ext uri="{FF2B5EF4-FFF2-40B4-BE49-F238E27FC236}">
                  <a16:creationId xmlns:a16="http://schemas.microsoft.com/office/drawing/2014/main" id="{F7ACC78C-E408-8C38-2575-E70FC57C4F91}"/>
                </a:ext>
              </a:extLst>
            </p:cNvPr>
            <p:cNvSpPr/>
            <p:nvPr/>
          </p:nvSpPr>
          <p:spPr>
            <a:xfrm>
              <a:off x="3210326" y="59543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69" name="直接连接符 40268">
              <a:extLst>
                <a:ext uri="{FF2B5EF4-FFF2-40B4-BE49-F238E27FC236}">
                  <a16:creationId xmlns:a16="http://schemas.microsoft.com/office/drawing/2014/main" id="{A28D09D6-4CB4-A9CB-0AC7-E49EF820EA42}"/>
                </a:ext>
              </a:extLst>
            </p:cNvPr>
            <p:cNvCxnSpPr>
              <a:cxnSpLocks/>
              <a:stCxn id="40268" idx="0"/>
              <a:endCxn id="40268" idx="4"/>
            </p:cNvCxnSpPr>
            <p:nvPr/>
          </p:nvCxnSpPr>
          <p:spPr>
            <a:xfrm>
              <a:off x="3300326" y="5954303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70" name="直接连接符 40269">
              <a:extLst>
                <a:ext uri="{FF2B5EF4-FFF2-40B4-BE49-F238E27FC236}">
                  <a16:creationId xmlns:a16="http://schemas.microsoft.com/office/drawing/2014/main" id="{200406BC-D6BB-7B0A-5524-7F5AC31E1671}"/>
                </a:ext>
              </a:extLst>
            </p:cNvPr>
            <p:cNvCxnSpPr>
              <a:stCxn id="40268" idx="1"/>
              <a:endCxn id="40268" idx="3"/>
            </p:cNvCxnSpPr>
            <p:nvPr/>
          </p:nvCxnSpPr>
          <p:spPr>
            <a:xfrm>
              <a:off x="3236686" y="5980663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71" name="组合 40270">
              <a:extLst>
                <a:ext uri="{FF2B5EF4-FFF2-40B4-BE49-F238E27FC236}">
                  <a16:creationId xmlns:a16="http://schemas.microsoft.com/office/drawing/2014/main" id="{073BD5BF-5432-C833-7379-E3419BC3BBDA}"/>
                </a:ext>
              </a:extLst>
            </p:cNvPr>
            <p:cNvGrpSpPr/>
            <p:nvPr/>
          </p:nvGrpSpPr>
          <p:grpSpPr>
            <a:xfrm>
              <a:off x="3475094" y="5951212"/>
              <a:ext cx="180000" cy="180000"/>
              <a:chOff x="8157614" y="5057431"/>
              <a:chExt cx="180000" cy="180000"/>
            </a:xfrm>
          </p:grpSpPr>
          <p:sp>
            <p:nvSpPr>
              <p:cNvPr id="40278" name="椭圆 40277">
                <a:extLst>
                  <a:ext uri="{FF2B5EF4-FFF2-40B4-BE49-F238E27FC236}">
                    <a16:creationId xmlns:a16="http://schemas.microsoft.com/office/drawing/2014/main" id="{77745840-9F58-A8A6-8F74-11D5C8471403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279" name="直接连接符 40278">
                <a:extLst>
                  <a:ext uri="{FF2B5EF4-FFF2-40B4-BE49-F238E27FC236}">
                    <a16:creationId xmlns:a16="http://schemas.microsoft.com/office/drawing/2014/main" id="{DE96A8AD-35BA-5755-2995-C559511479D6}"/>
                  </a:ext>
                </a:extLst>
              </p:cNvPr>
              <p:cNvCxnSpPr>
                <a:stCxn id="40278" idx="2"/>
                <a:endCxn id="40278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72" name="椭圆 40271">
              <a:extLst>
                <a:ext uri="{FF2B5EF4-FFF2-40B4-BE49-F238E27FC236}">
                  <a16:creationId xmlns:a16="http://schemas.microsoft.com/office/drawing/2014/main" id="{60B654CF-CC8C-F5C5-9CA9-C2614CF059D3}"/>
                </a:ext>
              </a:extLst>
            </p:cNvPr>
            <p:cNvSpPr/>
            <p:nvPr/>
          </p:nvSpPr>
          <p:spPr>
            <a:xfrm>
              <a:off x="3739780" y="59498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73" name="直接连接符 40272">
              <a:extLst>
                <a:ext uri="{FF2B5EF4-FFF2-40B4-BE49-F238E27FC236}">
                  <a16:creationId xmlns:a16="http://schemas.microsoft.com/office/drawing/2014/main" id="{DBE951A6-A67B-A461-B597-D3A9333AFF98}"/>
                </a:ext>
              </a:extLst>
            </p:cNvPr>
            <p:cNvCxnSpPr>
              <a:stCxn id="40272" idx="0"/>
              <a:endCxn id="40272" idx="2"/>
            </p:cNvCxnSpPr>
            <p:nvPr/>
          </p:nvCxnSpPr>
          <p:spPr>
            <a:xfrm flipH="1">
              <a:off x="3739780" y="5949870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74" name="直接连接符 40273">
              <a:extLst>
                <a:ext uri="{FF2B5EF4-FFF2-40B4-BE49-F238E27FC236}">
                  <a16:creationId xmlns:a16="http://schemas.microsoft.com/office/drawing/2014/main" id="{15D00142-3780-048E-72BE-63CCBAA2F026}"/>
                </a:ext>
              </a:extLst>
            </p:cNvPr>
            <p:cNvCxnSpPr>
              <a:cxnSpLocks/>
              <a:stCxn id="40272" idx="7"/>
              <a:endCxn id="40272" idx="3"/>
            </p:cNvCxnSpPr>
            <p:nvPr/>
          </p:nvCxnSpPr>
          <p:spPr>
            <a:xfrm flipH="1">
              <a:off x="3766140" y="5976230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75" name="文本框 40274">
                  <a:extLst>
                    <a:ext uri="{FF2B5EF4-FFF2-40B4-BE49-F238E27FC236}">
                      <a16:creationId xmlns:a16="http://schemas.microsoft.com/office/drawing/2014/main" id="{846626CA-149C-34D2-479F-53EF82EA2342}"/>
                    </a:ext>
                  </a:extLst>
                </p:cNvPr>
                <p:cNvSpPr txBox="1"/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30" name="文本框 529">
                  <a:extLst>
                    <a:ext uri="{FF2B5EF4-FFF2-40B4-BE49-F238E27FC236}">
                      <a16:creationId xmlns:a16="http://schemas.microsoft.com/office/drawing/2014/main" id="{15865114-F31D-285B-3D5B-A337C3AEE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276" name="文本框 40275">
              <a:extLst>
                <a:ext uri="{FF2B5EF4-FFF2-40B4-BE49-F238E27FC236}">
                  <a16:creationId xmlns:a16="http://schemas.microsoft.com/office/drawing/2014/main" id="{EFABB3DD-1E33-A207-E8EE-0D5278AE7557}"/>
                </a:ext>
              </a:extLst>
            </p:cNvPr>
            <p:cNvSpPr txBox="1"/>
            <p:nvPr/>
          </p:nvSpPr>
          <p:spPr>
            <a:xfrm>
              <a:off x="3165996" y="6084281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</a:t>
              </a:r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77" name="文本框 40276">
                  <a:extLst>
                    <a:ext uri="{FF2B5EF4-FFF2-40B4-BE49-F238E27FC236}">
                      <a16:creationId xmlns:a16="http://schemas.microsoft.com/office/drawing/2014/main" id="{25A51B26-E02F-B615-D34E-39C153D7F0A1}"/>
                    </a:ext>
                  </a:extLst>
                </p:cNvPr>
                <p:cNvSpPr txBox="1"/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34" name="文本框 533">
                  <a:extLst>
                    <a:ext uri="{FF2B5EF4-FFF2-40B4-BE49-F238E27FC236}">
                      <a16:creationId xmlns:a16="http://schemas.microsoft.com/office/drawing/2014/main" id="{0BCAA495-C9E8-4359-5342-2AB550F7E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280" name="组合 40279">
            <a:extLst>
              <a:ext uri="{FF2B5EF4-FFF2-40B4-BE49-F238E27FC236}">
                <a16:creationId xmlns:a16="http://schemas.microsoft.com/office/drawing/2014/main" id="{8254E1B7-B22A-9DD4-93E0-C2F4F070017F}"/>
              </a:ext>
            </a:extLst>
          </p:cNvPr>
          <p:cNvGrpSpPr/>
          <p:nvPr/>
        </p:nvGrpSpPr>
        <p:grpSpPr>
          <a:xfrm>
            <a:off x="227582" y="4864472"/>
            <a:ext cx="1105159" cy="514664"/>
            <a:chOff x="4453204" y="5890633"/>
            <a:chExt cx="1105159" cy="514664"/>
          </a:xfrm>
        </p:grpSpPr>
        <p:sp>
          <p:nvSpPr>
            <p:cNvPr id="40281" name="矩形: 圆角 40280">
              <a:extLst>
                <a:ext uri="{FF2B5EF4-FFF2-40B4-BE49-F238E27FC236}">
                  <a16:creationId xmlns:a16="http://schemas.microsoft.com/office/drawing/2014/main" id="{339EB82B-70B2-0DF1-D030-6DC39FA69035}"/>
                </a:ext>
              </a:extLst>
            </p:cNvPr>
            <p:cNvSpPr/>
            <p:nvPr/>
          </p:nvSpPr>
          <p:spPr>
            <a:xfrm>
              <a:off x="4453204" y="5913641"/>
              <a:ext cx="1105159" cy="448969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82" name="椭圆 40281">
              <a:extLst>
                <a:ext uri="{FF2B5EF4-FFF2-40B4-BE49-F238E27FC236}">
                  <a16:creationId xmlns:a16="http://schemas.microsoft.com/office/drawing/2014/main" id="{69978EA6-01CE-A83A-E1C1-FF95CD5C840A}"/>
                </a:ext>
              </a:extLst>
            </p:cNvPr>
            <p:cNvSpPr/>
            <p:nvPr/>
          </p:nvSpPr>
          <p:spPr>
            <a:xfrm>
              <a:off x="4541552" y="597195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83" name="直接连接符 40282">
              <a:extLst>
                <a:ext uri="{FF2B5EF4-FFF2-40B4-BE49-F238E27FC236}">
                  <a16:creationId xmlns:a16="http://schemas.microsoft.com/office/drawing/2014/main" id="{07A426AD-DD7D-9DE8-F8C1-99C461001D5B}"/>
                </a:ext>
              </a:extLst>
            </p:cNvPr>
            <p:cNvCxnSpPr>
              <a:cxnSpLocks/>
              <a:stCxn id="40282" idx="0"/>
              <a:endCxn id="40282" idx="4"/>
            </p:cNvCxnSpPr>
            <p:nvPr/>
          </p:nvCxnSpPr>
          <p:spPr>
            <a:xfrm>
              <a:off x="4631552" y="5971952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84" name="直接连接符 40283">
              <a:extLst>
                <a:ext uri="{FF2B5EF4-FFF2-40B4-BE49-F238E27FC236}">
                  <a16:creationId xmlns:a16="http://schemas.microsoft.com/office/drawing/2014/main" id="{86598BA4-1DBA-DCAD-88CB-A0791FB62B5A}"/>
                </a:ext>
              </a:extLst>
            </p:cNvPr>
            <p:cNvCxnSpPr>
              <a:stCxn id="40282" idx="1"/>
              <a:endCxn id="40282" idx="3"/>
            </p:cNvCxnSpPr>
            <p:nvPr/>
          </p:nvCxnSpPr>
          <p:spPr>
            <a:xfrm>
              <a:off x="4567912" y="5998312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85" name="椭圆 40284">
              <a:extLst>
                <a:ext uri="{FF2B5EF4-FFF2-40B4-BE49-F238E27FC236}">
                  <a16:creationId xmlns:a16="http://schemas.microsoft.com/office/drawing/2014/main" id="{C99BDF89-14E9-C682-BB20-FB2DC46FB016}"/>
                </a:ext>
              </a:extLst>
            </p:cNvPr>
            <p:cNvSpPr/>
            <p:nvPr/>
          </p:nvSpPr>
          <p:spPr>
            <a:xfrm>
              <a:off x="5071006" y="596751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286" name="直接连接符 40285">
              <a:extLst>
                <a:ext uri="{FF2B5EF4-FFF2-40B4-BE49-F238E27FC236}">
                  <a16:creationId xmlns:a16="http://schemas.microsoft.com/office/drawing/2014/main" id="{54758F2B-CED0-960F-5B8E-4C632F68B08C}"/>
                </a:ext>
              </a:extLst>
            </p:cNvPr>
            <p:cNvCxnSpPr>
              <a:stCxn id="40285" idx="0"/>
              <a:endCxn id="40285" idx="2"/>
            </p:cNvCxnSpPr>
            <p:nvPr/>
          </p:nvCxnSpPr>
          <p:spPr>
            <a:xfrm flipH="1">
              <a:off x="5071006" y="5967519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87" name="直接连接符 40286">
              <a:extLst>
                <a:ext uri="{FF2B5EF4-FFF2-40B4-BE49-F238E27FC236}">
                  <a16:creationId xmlns:a16="http://schemas.microsoft.com/office/drawing/2014/main" id="{15978A2A-807C-21B9-698A-3E59CFA34021}"/>
                </a:ext>
              </a:extLst>
            </p:cNvPr>
            <p:cNvCxnSpPr>
              <a:cxnSpLocks/>
              <a:stCxn id="40285" idx="7"/>
              <a:endCxn id="40285" idx="3"/>
            </p:cNvCxnSpPr>
            <p:nvPr/>
          </p:nvCxnSpPr>
          <p:spPr>
            <a:xfrm flipH="1">
              <a:off x="5097366" y="5993879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88" name="文本框 40287">
                  <a:extLst>
                    <a:ext uri="{FF2B5EF4-FFF2-40B4-BE49-F238E27FC236}">
                      <a16:creationId xmlns:a16="http://schemas.microsoft.com/office/drawing/2014/main" id="{D584BA2F-8AFA-E627-51A5-55472176580D}"/>
                    </a:ext>
                  </a:extLst>
                </p:cNvPr>
                <p:cNvSpPr txBox="1"/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48" name="文本框 547">
                  <a:extLst>
                    <a:ext uri="{FF2B5EF4-FFF2-40B4-BE49-F238E27FC236}">
                      <a16:creationId xmlns:a16="http://schemas.microsoft.com/office/drawing/2014/main" id="{E65D648C-5A38-B4A6-CEDC-214439729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289" name="组合 40288">
              <a:extLst>
                <a:ext uri="{FF2B5EF4-FFF2-40B4-BE49-F238E27FC236}">
                  <a16:creationId xmlns:a16="http://schemas.microsoft.com/office/drawing/2014/main" id="{910CD822-493A-F2A1-FDBC-A37D5B0464F1}"/>
                </a:ext>
              </a:extLst>
            </p:cNvPr>
            <p:cNvGrpSpPr/>
            <p:nvPr/>
          </p:nvGrpSpPr>
          <p:grpSpPr>
            <a:xfrm>
              <a:off x="4805725" y="5969618"/>
              <a:ext cx="180000" cy="180000"/>
              <a:chOff x="8157614" y="5057431"/>
              <a:chExt cx="180000" cy="180000"/>
            </a:xfrm>
          </p:grpSpPr>
          <p:sp>
            <p:nvSpPr>
              <p:cNvPr id="40292" name="椭圆 40291">
                <a:extLst>
                  <a:ext uri="{FF2B5EF4-FFF2-40B4-BE49-F238E27FC236}">
                    <a16:creationId xmlns:a16="http://schemas.microsoft.com/office/drawing/2014/main" id="{828776D0-3DCC-2826-E4EF-2CB8BCC4BA15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293" name="直接连接符 40292">
                <a:extLst>
                  <a:ext uri="{FF2B5EF4-FFF2-40B4-BE49-F238E27FC236}">
                    <a16:creationId xmlns:a16="http://schemas.microsoft.com/office/drawing/2014/main" id="{BA8B1560-199C-AA36-8520-45EEC84AAC30}"/>
                  </a:ext>
                </a:extLst>
              </p:cNvPr>
              <p:cNvCxnSpPr>
                <a:stCxn id="40292" idx="2"/>
                <a:endCxn id="40292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94" name="直接连接符 40293">
                <a:extLst>
                  <a:ext uri="{FF2B5EF4-FFF2-40B4-BE49-F238E27FC236}">
                    <a16:creationId xmlns:a16="http://schemas.microsoft.com/office/drawing/2014/main" id="{8FACF8CB-33D1-6444-EFDF-8E74BB2922F9}"/>
                  </a:ext>
                </a:extLst>
              </p:cNvPr>
              <p:cNvCxnSpPr>
                <a:stCxn id="40292" idx="1"/>
                <a:endCxn id="40292" idx="7"/>
              </p:cNvCxnSpPr>
              <p:nvPr/>
            </p:nvCxnSpPr>
            <p:spPr>
              <a:xfrm>
                <a:off x="8183974" y="5083791"/>
                <a:ext cx="12728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90" name="文本框 40289">
              <a:extLst>
                <a:ext uri="{FF2B5EF4-FFF2-40B4-BE49-F238E27FC236}">
                  <a16:creationId xmlns:a16="http://schemas.microsoft.com/office/drawing/2014/main" id="{A12B190B-3979-6DDF-7219-DC8AD89DDD47}"/>
                </a:ext>
              </a:extLst>
            </p:cNvPr>
            <p:cNvSpPr txBox="1"/>
            <p:nvPr/>
          </p:nvSpPr>
          <p:spPr>
            <a:xfrm>
              <a:off x="4495284" y="6097520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91" name="文本框 40290">
                  <a:extLst>
                    <a:ext uri="{FF2B5EF4-FFF2-40B4-BE49-F238E27FC236}">
                      <a16:creationId xmlns:a16="http://schemas.microsoft.com/office/drawing/2014/main" id="{F1832024-AFE2-92C4-AC47-FBC453D5CBBA}"/>
                    </a:ext>
                  </a:extLst>
                </p:cNvPr>
                <p:cNvSpPr txBox="1"/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65" name="文本框 564">
                  <a:extLst>
                    <a:ext uri="{FF2B5EF4-FFF2-40B4-BE49-F238E27FC236}">
                      <a16:creationId xmlns:a16="http://schemas.microsoft.com/office/drawing/2014/main" id="{048BF87B-8816-9A8C-20E2-9A6B6C16D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295" name="文本框 40294">
            <a:extLst>
              <a:ext uri="{FF2B5EF4-FFF2-40B4-BE49-F238E27FC236}">
                <a16:creationId xmlns:a16="http://schemas.microsoft.com/office/drawing/2014/main" id="{FC13B79C-C167-DF8A-75F2-5BA195304F25}"/>
              </a:ext>
            </a:extLst>
          </p:cNvPr>
          <p:cNvSpPr txBox="1"/>
          <p:nvPr/>
        </p:nvSpPr>
        <p:spPr>
          <a:xfrm>
            <a:off x="-261228" y="4028539"/>
            <a:ext cx="21025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实体匹配预测结果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96" name="文本框 40295">
            <a:extLst>
              <a:ext uri="{FF2B5EF4-FFF2-40B4-BE49-F238E27FC236}">
                <a16:creationId xmlns:a16="http://schemas.microsoft.com/office/drawing/2014/main" id="{BEA00B18-A1F7-1B8D-628A-15318BAED3F8}"/>
              </a:ext>
            </a:extLst>
          </p:cNvPr>
          <p:cNvSpPr txBox="1"/>
          <p:nvPr/>
        </p:nvSpPr>
        <p:spPr>
          <a:xfrm>
            <a:off x="3346141" y="5172330"/>
            <a:ext cx="11112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 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型 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297" name="文本框 40296">
            <a:extLst>
              <a:ext uri="{FF2B5EF4-FFF2-40B4-BE49-F238E27FC236}">
                <a16:creationId xmlns:a16="http://schemas.microsoft.com/office/drawing/2014/main" id="{484B95EE-8588-6CED-49E0-AB997837E956}"/>
              </a:ext>
            </a:extLst>
          </p:cNvPr>
          <p:cNvSpPr txBox="1"/>
          <p:nvPr/>
        </p:nvSpPr>
        <p:spPr>
          <a:xfrm>
            <a:off x="679785" y="5794701"/>
            <a:ext cx="3275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基于迭代微调的分层实体匹配方法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298" name="文本框 40297">
            <a:extLst>
              <a:ext uri="{FF2B5EF4-FFF2-40B4-BE49-F238E27FC236}">
                <a16:creationId xmlns:a16="http://schemas.microsoft.com/office/drawing/2014/main" id="{BED1A599-7783-8C9B-042D-B61802EE8A9B}"/>
              </a:ext>
            </a:extLst>
          </p:cNvPr>
          <p:cNvSpPr txBox="1"/>
          <p:nvPr/>
        </p:nvSpPr>
        <p:spPr>
          <a:xfrm>
            <a:off x="7353356" y="4649390"/>
            <a:ext cx="936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HDBSCAN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99" name="文本框 40298">
                <a:extLst>
                  <a:ext uri="{FF2B5EF4-FFF2-40B4-BE49-F238E27FC236}">
                    <a16:creationId xmlns:a16="http://schemas.microsoft.com/office/drawing/2014/main" id="{23C4DA80-023A-AB27-8D56-25087D62D3EE}"/>
                  </a:ext>
                </a:extLst>
              </p:cNvPr>
              <p:cNvSpPr txBox="1"/>
              <p:nvPr/>
            </p:nvSpPr>
            <p:spPr>
              <a:xfrm>
                <a:off x="498957" y="5241921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299" name="文本框 40298">
                <a:extLst>
                  <a:ext uri="{FF2B5EF4-FFF2-40B4-BE49-F238E27FC236}">
                    <a16:creationId xmlns:a16="http://schemas.microsoft.com/office/drawing/2014/main" id="{23C4DA80-023A-AB27-8D56-25087D62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57" y="5241921"/>
                <a:ext cx="611434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300" name="连接符: 肘形 40299">
            <a:extLst>
              <a:ext uri="{FF2B5EF4-FFF2-40B4-BE49-F238E27FC236}">
                <a16:creationId xmlns:a16="http://schemas.microsoft.com/office/drawing/2014/main" id="{5C26C1DF-BE0D-B322-8660-FD43D12B6602}"/>
              </a:ext>
            </a:extLst>
          </p:cNvPr>
          <p:cNvCxnSpPr>
            <a:cxnSpLocks/>
            <a:stCxn id="40299" idx="2"/>
            <a:endCxn id="40229" idx="2"/>
          </p:cNvCxnSpPr>
          <p:nvPr/>
        </p:nvCxnSpPr>
        <p:spPr>
          <a:xfrm rot="5400000" flipH="1" flipV="1">
            <a:off x="2046573" y="3846946"/>
            <a:ext cx="614741" cy="3098540"/>
          </a:xfrm>
          <a:prstGeom prst="bentConnector3">
            <a:avLst>
              <a:gd name="adj1" fmla="val -103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469DE27-4AC4-C7D0-B5F1-836DA2BA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0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4BEB-89C0-F3A2-BAAC-F1859719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C0E4DDB7-5AB4-BE6E-177F-0DA98D6383E7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4F110C2F-A038-45A4-71F6-B1BA9D1C75F1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5F7A8CB6-94C1-50B9-683D-1CE72D8456AB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DC0DFB00-C2A6-75B9-1DA9-820D2E125287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0EFEC9C4-DEB1-A090-533E-E3FAB345B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9E8D32-8DD7-AFB0-AA6C-773960A4925E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面向空间语义的多源兴趣点实体分块方法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C61506-532B-F853-1046-2B6E00EC6300}"/>
                  </a:ext>
                </a:extLst>
              </p:cNvPr>
              <p:cNvSpPr txBox="1"/>
              <p:nvPr/>
            </p:nvSpPr>
            <p:spPr>
              <a:xfrm>
                <a:off x="449263" y="1443672"/>
                <a:ext cx="8633778" cy="505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具体步骤</a:t>
                </a: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提取兴趣区域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704020202020204" pitchFamily="34" charset="0"/>
                  <a:buChar char="•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训练兴趣区域分类模型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损失函数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 startAt="2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探测兴趣区域边界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704020202020204" pitchFamily="34" charset="0"/>
                  <a:buChar char="•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基于密度的兴趣区域边界检测算法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核心实体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：当实体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𝑒</m:t>
                    </m:r>
                  </m:oMath>
                </a14:m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范围内拥有多于 </a:t>
                </a:r>
                <a:r>
                  <a:rPr kumimoji="1" lang="en-US" altLang="zh-CN" i="1" dirty="0">
                    <a:latin typeface="Cambria Math" panose="02040503050406030204" pitchFamily="18" charset="0"/>
                    <a:ea typeface="Microsoft YaHei" panose="020B0503020204020204" pitchFamily="34" charset="-122"/>
                  </a:rPr>
                  <a:t>MinPts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个邻居时，它被视为核心实体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可达实体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：在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𝜖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邻域内能够达到核心实体的非核心实体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核心思路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1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）验证每个提取出的兴趣区域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是否为核心实体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，保留核心兴趣区域实体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2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）定义核心兴趣区域实体的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可达兴趣点实体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为其范围内的兴趣点实体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C61506-532B-F853-1046-2B6E00EC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443672"/>
                <a:ext cx="8633778" cy="5050870"/>
              </a:xfrm>
              <a:prstGeom prst="rect">
                <a:avLst/>
              </a:prstGeom>
              <a:blipFill>
                <a:blip r:embed="rId3"/>
                <a:stretch>
                  <a:fillRect l="-777"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B8BE3D21-2428-3046-8189-2CBB2485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16A7-F3AF-2718-D736-1A8EFAD5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2AB4E6F7-FB33-7AD0-6404-5E0676FAA51C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F7934C2E-CC34-4127-2F5D-AD73D0905850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A9D71CDE-8BA1-9313-E27E-961E42D4F544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197EE894-10E4-F908-E16E-59F2DA9AA003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96CDF5C0-8587-BADD-BE16-72E65DDAF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EF7A03-5FBF-6E61-0A0C-243C154B1A2F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面向空间语义的多源兴趣点实体分块方法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BAB29C-4A1F-3D2B-402C-7EEFB229F1F8}"/>
              </a:ext>
            </a:extLst>
          </p:cNvPr>
          <p:cNvSpPr txBox="1"/>
          <p:nvPr/>
        </p:nvSpPr>
        <p:spPr>
          <a:xfrm>
            <a:off x="449263" y="1443672"/>
            <a:ext cx="7448800" cy="352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具体步骤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01409B"/>
              </a:buClr>
              <a:buSzPct val="100000"/>
              <a:buFont typeface="+mj-ea"/>
              <a:buAutoNum type="circleNumDbPlain" startAt="3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基于软边界的四叉树分块算法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ACA30C-3A73-89F4-97F1-4486DE6D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" y="2484120"/>
            <a:ext cx="4637051" cy="3880413"/>
          </a:xfrm>
          <a:prstGeom prst="rect">
            <a:avLst/>
          </a:prstGeom>
        </p:spPr>
      </p:pic>
      <p:sp>
        <p:nvSpPr>
          <p:cNvPr id="11" name="矩形: 圆角 4">
            <a:extLst>
              <a:ext uri="{FF2B5EF4-FFF2-40B4-BE49-F238E27FC236}">
                <a16:creationId xmlns:a16="http://schemas.microsoft.com/office/drawing/2014/main" id="{911A6127-038D-3AD1-C364-A44BB64DADDD}"/>
              </a:ext>
            </a:extLst>
          </p:cNvPr>
          <p:cNvSpPr/>
          <p:nvPr/>
        </p:nvSpPr>
        <p:spPr>
          <a:xfrm>
            <a:off x="5283200" y="2691693"/>
            <a:ext cx="1963420" cy="489513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传统四叉树：</a:t>
            </a:r>
            <a:b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将父节点平均分为四块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BCCEED-06BF-ABDA-DD89-4FB7058505A8}"/>
              </a:ext>
            </a:extLst>
          </p:cNvPr>
          <p:cNvSpPr txBox="1"/>
          <p:nvPr/>
        </p:nvSpPr>
        <p:spPr>
          <a:xfrm>
            <a:off x="7246620" y="2674839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无法处理位于分裂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边界处的匹配实体对</a:t>
            </a:r>
          </a:p>
        </p:txBody>
      </p:sp>
      <p:sp>
        <p:nvSpPr>
          <p:cNvPr id="13" name="箭头: 下 39942">
            <a:extLst>
              <a:ext uri="{FF2B5EF4-FFF2-40B4-BE49-F238E27FC236}">
                <a16:creationId xmlns:a16="http://schemas.microsoft.com/office/drawing/2014/main" id="{F457F2FE-FE1A-A004-0C98-ED55EB8E365B}"/>
              </a:ext>
            </a:extLst>
          </p:cNvPr>
          <p:cNvSpPr/>
          <p:nvPr/>
        </p:nvSpPr>
        <p:spPr>
          <a:xfrm flipH="1">
            <a:off x="6076898" y="3244963"/>
            <a:ext cx="369570" cy="489513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4">
            <a:extLst>
              <a:ext uri="{FF2B5EF4-FFF2-40B4-BE49-F238E27FC236}">
                <a16:creationId xmlns:a16="http://schemas.microsoft.com/office/drawing/2014/main" id="{4962A7B2-5AB4-C943-732F-3615FEF8A19D}"/>
              </a:ext>
            </a:extLst>
          </p:cNvPr>
          <p:cNvSpPr/>
          <p:nvPr/>
        </p:nvSpPr>
        <p:spPr>
          <a:xfrm>
            <a:off x="5348553" y="3795665"/>
            <a:ext cx="1826260" cy="70648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QuadFlex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：（硬边界）</a:t>
            </a:r>
            <a:b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允许边界处的实体被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分配到多个子节点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8B733B-392F-7531-B26A-0670FCF5CB4D}"/>
              </a:ext>
            </a:extLst>
          </p:cNvPr>
          <p:cNvSpPr txBox="1"/>
          <p:nvPr/>
        </p:nvSpPr>
        <p:spPr>
          <a:xfrm>
            <a:off x="7246620" y="3775876"/>
            <a:ext cx="179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提高了分块完整性，但引入了过多冗余实体，降低了分块质量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下 39942">
            <a:extLst>
              <a:ext uri="{FF2B5EF4-FFF2-40B4-BE49-F238E27FC236}">
                <a16:creationId xmlns:a16="http://schemas.microsoft.com/office/drawing/2014/main" id="{3067B9D5-A1D0-1AB8-A26F-8623160F8FF6}"/>
              </a:ext>
            </a:extLst>
          </p:cNvPr>
          <p:cNvSpPr/>
          <p:nvPr/>
        </p:nvSpPr>
        <p:spPr>
          <a:xfrm flipH="1">
            <a:off x="6076898" y="4563339"/>
            <a:ext cx="369570" cy="489513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4">
            <a:extLst>
              <a:ext uri="{FF2B5EF4-FFF2-40B4-BE49-F238E27FC236}">
                <a16:creationId xmlns:a16="http://schemas.microsoft.com/office/drawing/2014/main" id="{26E92C10-537E-4F7F-FA83-BB7F08BBAF55}"/>
              </a:ext>
            </a:extLst>
          </p:cNvPr>
          <p:cNvSpPr/>
          <p:nvPr/>
        </p:nvSpPr>
        <p:spPr>
          <a:xfrm>
            <a:off x="5188533" y="5109209"/>
            <a:ext cx="2146300" cy="963384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本文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：（软边界）</a:t>
            </a:r>
            <a:b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利用同一兴趣区域内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兴趣点实体的语义联系完成边界处实体的精确分配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A0B00A-0A18-BF1D-199A-42AB7C4EA846}"/>
              </a:ext>
            </a:extLst>
          </p:cNvPr>
          <p:cNvSpPr txBox="1"/>
          <p:nvPr/>
        </p:nvSpPr>
        <p:spPr>
          <a:xfrm>
            <a:off x="7334833" y="5357187"/>
            <a:ext cx="167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平衡了分块完整性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与分块质量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4F23AF5-4589-A220-033A-8BC6CE4D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5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提纲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grpSp>
        <p:nvGrpSpPr>
          <p:cNvPr id="59" name="Group 51"/>
          <p:cNvGrpSpPr/>
          <p:nvPr/>
        </p:nvGrpSpPr>
        <p:grpSpPr bwMode="auto">
          <a:xfrm>
            <a:off x="2235993" y="2636837"/>
            <a:ext cx="4672013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60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研究目标、研究内容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2243931" y="16287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63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研究背景、研究现状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Group 51"/>
          <p:cNvGrpSpPr/>
          <p:nvPr/>
        </p:nvGrpSpPr>
        <p:grpSpPr bwMode="auto">
          <a:xfrm>
            <a:off x="2235993" y="3644900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66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技术路线、系统实现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Group 51"/>
          <p:cNvGrpSpPr/>
          <p:nvPr/>
        </p:nvGrpSpPr>
        <p:grpSpPr bwMode="auto">
          <a:xfrm>
            <a:off x="2243931" y="4652962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69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预期成果、进度安排</a:t>
              </a:r>
            </a:p>
          </p:txBody>
        </p:sp>
        <p:sp>
          <p:nvSpPr>
            <p:cNvPr id="70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0AD9-C63F-0893-0983-BAE2E870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9BBEA9F0-9846-681A-16B1-7425E1A7A08F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9F8A4870-85AD-8E3F-4247-65B39C73E9F7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5D34BEC5-F5A5-54C1-3B18-D4A482B8ED94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C4A8DD54-6D42-085F-5A88-DC4B780318BE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5378CC15-29A4-8CDA-88EF-0DA44CCDF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668FA1-4E5B-51C5-C091-6A5B12DF10CD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基于分组学习与迭代微调的分层实体匹配方法</a:t>
            </a:r>
          </a:p>
        </p:txBody>
      </p:sp>
      <p:grpSp>
        <p:nvGrpSpPr>
          <p:cNvPr id="40051" name="组合 40050">
            <a:extLst>
              <a:ext uri="{FF2B5EF4-FFF2-40B4-BE49-F238E27FC236}">
                <a16:creationId xmlns:a16="http://schemas.microsoft.com/office/drawing/2014/main" id="{790C0A58-53EB-3855-4C23-F74EB9DE6192}"/>
              </a:ext>
            </a:extLst>
          </p:cNvPr>
          <p:cNvGrpSpPr/>
          <p:nvPr/>
        </p:nvGrpSpPr>
        <p:grpSpPr>
          <a:xfrm>
            <a:off x="286703" y="2282123"/>
            <a:ext cx="8633277" cy="2565569"/>
            <a:chOff x="286703" y="2539679"/>
            <a:chExt cx="8633277" cy="25655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B0BAD4-B5E5-BEEB-67BA-B7B97335453E}"/>
                </a:ext>
              </a:extLst>
            </p:cNvPr>
            <p:cNvGrpSpPr/>
            <p:nvPr/>
          </p:nvGrpSpPr>
          <p:grpSpPr>
            <a:xfrm>
              <a:off x="286703" y="2539679"/>
              <a:ext cx="1141411" cy="947107"/>
              <a:chOff x="511175" y="2470774"/>
              <a:chExt cx="1141411" cy="947107"/>
            </a:xfrm>
          </p:grpSpPr>
          <p:sp>
            <p:nvSpPr>
              <p:cNvPr id="10" name="波形 9">
                <a:extLst>
                  <a:ext uri="{FF2B5EF4-FFF2-40B4-BE49-F238E27FC236}">
                    <a16:creationId xmlns:a16="http://schemas.microsoft.com/office/drawing/2014/main" id="{3D09FDE1-9CE4-9C33-3291-2592DBFDDBA7}"/>
                  </a:ext>
                </a:extLst>
              </p:cNvPr>
              <p:cNvSpPr/>
              <p:nvPr/>
            </p:nvSpPr>
            <p:spPr>
              <a:xfrm>
                <a:off x="511175" y="2470774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波形 7">
                <a:extLst>
                  <a:ext uri="{FF2B5EF4-FFF2-40B4-BE49-F238E27FC236}">
                    <a16:creationId xmlns:a16="http://schemas.microsoft.com/office/drawing/2014/main" id="{B58819D9-4870-7359-7713-011C8521CC98}"/>
                  </a:ext>
                </a:extLst>
              </p:cNvPr>
              <p:cNvSpPr/>
              <p:nvPr/>
            </p:nvSpPr>
            <p:spPr>
              <a:xfrm>
                <a:off x="576263" y="2561896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4706CEE6-35DA-28A3-96E4-82D458C13F11}"/>
                      </a:ext>
                    </a:extLst>
                  </p:cNvPr>
                  <p:cNvSpPr/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solidFill>
                    <a:srgbClr val="FCFBE6"/>
                  </a:solidFill>
                  <a:ln>
                    <a:solidFill>
                      <a:srgbClr val="B3923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,?)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4706CEE6-35DA-28A3-96E4-82D458C13F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blipFill>
                    <a:blip r:embed="rId4"/>
                    <a:stretch>
                      <a:fillRect l="-4734"/>
                    </a:stretch>
                  </a:blipFill>
                  <a:ln>
                    <a:solidFill>
                      <a:srgbClr val="B39235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6B5F283-02F7-C21E-1B4A-277FB1434451}"/>
                </a:ext>
              </a:extLst>
            </p:cNvPr>
            <p:cNvGrpSpPr/>
            <p:nvPr/>
          </p:nvGrpSpPr>
          <p:grpSpPr>
            <a:xfrm>
              <a:off x="286703" y="3553459"/>
              <a:ext cx="1228725" cy="647293"/>
              <a:chOff x="576260" y="3704260"/>
              <a:chExt cx="1228725" cy="647293"/>
            </a:xfrm>
          </p:grpSpPr>
          <p:sp>
            <p:nvSpPr>
              <p:cNvPr id="13" name="梯形 12">
                <a:extLst>
                  <a:ext uri="{FF2B5EF4-FFF2-40B4-BE49-F238E27FC236}">
                    <a16:creationId xmlns:a16="http://schemas.microsoft.com/office/drawing/2014/main" id="{47C63152-2070-6F5D-CAA0-4DAD958697AF}"/>
                  </a:ext>
                </a:extLst>
              </p:cNvPr>
              <p:cNvSpPr/>
              <p:nvPr/>
            </p:nvSpPr>
            <p:spPr>
              <a:xfrm rot="10800000">
                <a:off x="576260" y="3704260"/>
                <a:ext cx="1141411" cy="627383"/>
              </a:xfrm>
              <a:prstGeom prst="trapezoid">
                <a:avLst/>
              </a:prstGeom>
              <a:solidFill>
                <a:srgbClr val="EFEFEF"/>
              </a:solidFill>
              <a:ln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57262211-0F80-B8B9-44C5-61F283B285E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特征提取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oMath>
                      </m:oMathPara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57262211-0F80-B8B9-44C5-61F283B285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061" t="-5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0F9D094-C790-2E4F-4D92-7FBAA7F63FE8}"/>
                </a:ext>
              </a:extLst>
            </p:cNvPr>
            <p:cNvGrpSpPr/>
            <p:nvPr/>
          </p:nvGrpSpPr>
          <p:grpSpPr>
            <a:xfrm>
              <a:off x="366098" y="4267425"/>
              <a:ext cx="982619" cy="837823"/>
              <a:chOff x="650877" y="4707802"/>
              <a:chExt cx="982619" cy="837823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23921FF8-3AA7-408A-6C4A-A2CEDB42F3B0}"/>
                  </a:ext>
                </a:extLst>
              </p:cNvPr>
              <p:cNvSpPr/>
              <p:nvPr/>
            </p:nvSpPr>
            <p:spPr>
              <a:xfrm>
                <a:off x="650877" y="4707802"/>
                <a:ext cx="982619" cy="778597"/>
              </a:xfrm>
              <a:prstGeom prst="roundRect">
                <a:avLst/>
              </a:prstGeom>
              <a:noFill/>
              <a:ln w="19050">
                <a:solidFill>
                  <a:srgbClr val="DFDFD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7D0FEEC4-6925-7510-DD81-745A3A93B7B5}"/>
                  </a:ext>
                </a:extLst>
              </p:cNvPr>
              <p:cNvGrpSpPr/>
              <p:nvPr/>
            </p:nvGrpSpPr>
            <p:grpSpPr>
              <a:xfrm>
                <a:off x="721533" y="4790132"/>
                <a:ext cx="842862" cy="147506"/>
                <a:chOff x="721533" y="4265034"/>
                <a:chExt cx="842862" cy="14750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28253C7-C28E-88E2-315A-EE75B17348F3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B0E8469-480A-699E-5983-EBE59F6A969A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7823C13-D604-A73E-EDDA-F2F1C030BF97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C98140F-441D-D9D2-FB9E-36AAEE8B76F3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46509AC-963C-012B-3422-29B3691EE561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404927AB-F223-E5C6-9ED7-17A7BC454C5E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404927AB-F223-E5C6-9ED7-17A7BC454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65A6D5E9-0704-FDB9-A065-408C089C8557}"/>
                  </a:ext>
                </a:extLst>
              </p:cNvPr>
              <p:cNvGrpSpPr/>
              <p:nvPr/>
            </p:nvGrpSpPr>
            <p:grpSpPr>
              <a:xfrm>
                <a:off x="721533" y="4974767"/>
                <a:ext cx="842862" cy="147506"/>
                <a:chOff x="721533" y="4265034"/>
                <a:chExt cx="842862" cy="147506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991A56B-0262-6AF2-DED0-5657B0F81911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F6CE543-801C-E706-3AD9-970515DAC17E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58278382-A494-B55F-6664-9BED57A06DBE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97B7EA4-2729-911A-B958-052AE473A24D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E2F0F2C-5753-6604-D578-FBD96A1B9352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FFEE544-01E4-095E-998B-F260EC835779}"/>
                  </a:ext>
                </a:extLst>
              </p:cNvPr>
              <p:cNvGrpSpPr/>
              <p:nvPr/>
            </p:nvGrpSpPr>
            <p:grpSpPr>
              <a:xfrm>
                <a:off x="721533" y="5158576"/>
                <a:ext cx="842862" cy="147506"/>
                <a:chOff x="721533" y="4265034"/>
                <a:chExt cx="842862" cy="147506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B68FC88D-C94E-1B4E-AF87-0DA4374DA3F5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1448389B-8D78-1596-8307-1450AE26DFD8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77179D7-CB08-9E92-DE08-3D4A75934841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1AD9ACC8-5603-864D-840B-DD100022D581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1118B4D-C196-FD41-B7DB-D91BF5DF9B90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F584197-D1D4-0BE5-6432-CBD4A8E3D0BB}"/>
                      </a:ext>
                    </a:extLst>
                  </p:cNvPr>
                  <p:cNvSpPr txBox="1"/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F584197-D1D4-0BE5-6432-CBD4A8E3D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684EF76C-F692-3E5A-EF31-328AFAF26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684EF76C-F692-3E5A-EF31-328AFAF26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FDFDD14-9B7E-363A-39E9-DA6487FB2F51}"/>
                </a:ext>
              </a:extLst>
            </p:cNvPr>
            <p:cNvGrpSpPr/>
            <p:nvPr/>
          </p:nvGrpSpPr>
          <p:grpSpPr>
            <a:xfrm>
              <a:off x="2515324" y="3098262"/>
              <a:ext cx="941587" cy="742865"/>
              <a:chOff x="2782024" y="3098262"/>
              <a:chExt cx="941587" cy="742865"/>
            </a:xfrm>
          </p:grpSpPr>
          <p:sp>
            <p:nvSpPr>
              <p:cNvPr id="39963" name="椭圆 39962">
                <a:extLst>
                  <a:ext uri="{FF2B5EF4-FFF2-40B4-BE49-F238E27FC236}">
                    <a16:creationId xmlns:a16="http://schemas.microsoft.com/office/drawing/2014/main" id="{CB6328AE-A404-3269-F081-4026CC0A57D6}"/>
                  </a:ext>
                </a:extLst>
              </p:cNvPr>
              <p:cNvSpPr/>
              <p:nvPr/>
            </p:nvSpPr>
            <p:spPr>
              <a:xfrm>
                <a:off x="2782024" y="3098262"/>
                <a:ext cx="941587" cy="74286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77FB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4" name="椭圆 39963">
                <a:extLst>
                  <a:ext uri="{FF2B5EF4-FFF2-40B4-BE49-F238E27FC236}">
                    <a16:creationId xmlns:a16="http://schemas.microsoft.com/office/drawing/2014/main" id="{F7E2D4EA-9851-D10E-EC4D-EBF97D5CAD41}"/>
                  </a:ext>
                </a:extLst>
              </p:cNvPr>
              <p:cNvSpPr/>
              <p:nvPr/>
            </p:nvSpPr>
            <p:spPr>
              <a:xfrm>
                <a:off x="3019516" y="350998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5" name="椭圆 39964">
                <a:extLst>
                  <a:ext uri="{FF2B5EF4-FFF2-40B4-BE49-F238E27FC236}">
                    <a16:creationId xmlns:a16="http://schemas.microsoft.com/office/drawing/2014/main" id="{0CE5FDDA-BFEB-7679-CA6B-2F8A625E5678}"/>
                  </a:ext>
                </a:extLst>
              </p:cNvPr>
              <p:cNvSpPr/>
              <p:nvPr/>
            </p:nvSpPr>
            <p:spPr>
              <a:xfrm>
                <a:off x="2929354" y="323833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6" name="直接连接符 39965">
                <a:extLst>
                  <a:ext uri="{FF2B5EF4-FFF2-40B4-BE49-F238E27FC236}">
                    <a16:creationId xmlns:a16="http://schemas.microsoft.com/office/drawing/2014/main" id="{3144CCEC-5675-51FA-92B5-DB13483F673A}"/>
                  </a:ext>
                </a:extLst>
              </p:cNvPr>
              <p:cNvCxnSpPr>
                <a:cxnSpLocks/>
                <a:stCxn id="39965" idx="0"/>
                <a:endCxn id="39965" idx="4"/>
              </p:cNvCxnSpPr>
              <p:nvPr/>
            </p:nvCxnSpPr>
            <p:spPr>
              <a:xfrm>
                <a:off x="3055354" y="323833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7" name="直接连接符 39966">
                <a:extLst>
                  <a:ext uri="{FF2B5EF4-FFF2-40B4-BE49-F238E27FC236}">
                    <a16:creationId xmlns:a16="http://schemas.microsoft.com/office/drawing/2014/main" id="{2ABC82BE-082E-E249-4652-3DF1D560B18E}"/>
                  </a:ext>
                </a:extLst>
              </p:cNvPr>
              <p:cNvCxnSpPr>
                <a:stCxn id="39965" idx="1"/>
                <a:endCxn id="39965" idx="3"/>
              </p:cNvCxnSpPr>
              <p:nvPr/>
            </p:nvCxnSpPr>
            <p:spPr>
              <a:xfrm>
                <a:off x="2966259" y="327523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68" name="组合 39967">
                <a:extLst>
                  <a:ext uri="{FF2B5EF4-FFF2-40B4-BE49-F238E27FC236}">
                    <a16:creationId xmlns:a16="http://schemas.microsoft.com/office/drawing/2014/main" id="{C4E1B3DA-4366-409D-0C13-B89E6678407B}"/>
                  </a:ext>
                </a:extLst>
              </p:cNvPr>
              <p:cNvGrpSpPr/>
              <p:nvPr/>
            </p:nvGrpSpPr>
            <p:grpSpPr>
              <a:xfrm>
                <a:off x="3397516" y="3351599"/>
                <a:ext cx="252000" cy="252000"/>
                <a:chOff x="6812443" y="4269749"/>
                <a:chExt cx="180000" cy="180000"/>
              </a:xfrm>
            </p:grpSpPr>
            <p:sp>
              <p:nvSpPr>
                <p:cNvPr id="39971" name="椭圆 39970">
                  <a:extLst>
                    <a:ext uri="{FF2B5EF4-FFF2-40B4-BE49-F238E27FC236}">
                      <a16:creationId xmlns:a16="http://schemas.microsoft.com/office/drawing/2014/main" id="{F8133745-30EE-4A30-8E3E-23E4B5EB197B}"/>
                    </a:ext>
                  </a:extLst>
                </p:cNvPr>
                <p:cNvSpPr/>
                <p:nvPr/>
              </p:nvSpPr>
              <p:spPr>
                <a:xfrm>
                  <a:off x="6812443" y="426974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2" name="直接连接符 39971">
                  <a:extLst>
                    <a:ext uri="{FF2B5EF4-FFF2-40B4-BE49-F238E27FC236}">
                      <a16:creationId xmlns:a16="http://schemas.microsoft.com/office/drawing/2014/main" id="{593533DC-6BAD-C998-7814-EBF35CA3E808}"/>
                    </a:ext>
                  </a:extLst>
                </p:cNvPr>
                <p:cNvCxnSpPr>
                  <a:stCxn id="39971" idx="0"/>
                  <a:endCxn id="39971" idx="4"/>
                </p:cNvCxnSpPr>
                <p:nvPr/>
              </p:nvCxnSpPr>
              <p:spPr>
                <a:xfrm>
                  <a:off x="6902443" y="4269749"/>
                  <a:ext cx="0" cy="18000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73" name="直接连接符 39972">
                  <a:extLst>
                    <a:ext uri="{FF2B5EF4-FFF2-40B4-BE49-F238E27FC236}">
                      <a16:creationId xmlns:a16="http://schemas.microsoft.com/office/drawing/2014/main" id="{AAAB3EFC-B444-76AA-2B4D-19CDF9CBCEBF}"/>
                    </a:ext>
                  </a:extLst>
                </p:cNvPr>
                <p:cNvCxnSpPr>
                  <a:stCxn id="39971" idx="1"/>
                  <a:endCxn id="39971" idx="3"/>
                </p:cNvCxnSpPr>
                <p:nvPr/>
              </p:nvCxnSpPr>
              <p:spPr>
                <a:xfrm>
                  <a:off x="6838803" y="4296109"/>
                  <a:ext cx="0" cy="12728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969" name="直接连接符 39968">
                <a:extLst>
                  <a:ext uri="{FF2B5EF4-FFF2-40B4-BE49-F238E27FC236}">
                    <a16:creationId xmlns:a16="http://schemas.microsoft.com/office/drawing/2014/main" id="{56C5A179-6D7A-1BE3-CF5F-9F9BC3816E26}"/>
                  </a:ext>
                </a:extLst>
              </p:cNvPr>
              <p:cNvCxnSpPr>
                <a:stCxn id="39964" idx="0"/>
                <a:endCxn id="39964" idx="4"/>
              </p:cNvCxnSpPr>
              <p:nvPr/>
            </p:nvCxnSpPr>
            <p:spPr>
              <a:xfrm>
                <a:off x="3145516" y="3509984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0" name="直接连接符 39969">
                <a:extLst>
                  <a:ext uri="{FF2B5EF4-FFF2-40B4-BE49-F238E27FC236}">
                    <a16:creationId xmlns:a16="http://schemas.microsoft.com/office/drawing/2014/main" id="{5E495FD6-855F-1736-A2E6-B851C076768A}"/>
                  </a:ext>
                </a:extLst>
              </p:cNvPr>
              <p:cNvCxnSpPr>
                <a:stCxn id="39964" idx="7"/>
                <a:endCxn id="39964" idx="5"/>
              </p:cNvCxnSpPr>
              <p:nvPr/>
            </p:nvCxnSpPr>
            <p:spPr>
              <a:xfrm>
                <a:off x="3234611" y="3546889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C85462-2F07-B64B-E1B0-E9F7FC4DFAA6}"/>
                </a:ext>
              </a:extLst>
            </p:cNvPr>
            <p:cNvGrpSpPr/>
            <p:nvPr/>
          </p:nvGrpSpPr>
          <p:grpSpPr>
            <a:xfrm>
              <a:off x="2191899" y="3958034"/>
              <a:ext cx="1051068" cy="783441"/>
              <a:chOff x="2458599" y="3958034"/>
              <a:chExt cx="1051068" cy="783441"/>
            </a:xfrm>
          </p:grpSpPr>
          <p:sp>
            <p:nvSpPr>
              <p:cNvPr id="39944" name="椭圆 39943">
                <a:extLst>
                  <a:ext uri="{FF2B5EF4-FFF2-40B4-BE49-F238E27FC236}">
                    <a16:creationId xmlns:a16="http://schemas.microsoft.com/office/drawing/2014/main" id="{09B67C33-66D4-1B93-3295-60A5D6D04B54}"/>
                  </a:ext>
                </a:extLst>
              </p:cNvPr>
              <p:cNvSpPr/>
              <p:nvPr/>
            </p:nvSpPr>
            <p:spPr>
              <a:xfrm>
                <a:off x="2458599" y="3958034"/>
                <a:ext cx="1051068" cy="7834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7A2A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0" name="椭圆 39959">
                <a:extLst>
                  <a:ext uri="{FF2B5EF4-FFF2-40B4-BE49-F238E27FC236}">
                    <a16:creationId xmlns:a16="http://schemas.microsoft.com/office/drawing/2014/main" id="{4A12ADFC-98A8-DDA6-3263-5D13BD4E5360}"/>
                  </a:ext>
                </a:extLst>
              </p:cNvPr>
              <p:cNvSpPr/>
              <p:nvPr/>
            </p:nvSpPr>
            <p:spPr>
              <a:xfrm>
                <a:off x="2968893" y="441846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1" name="直接连接符 39960">
                <a:extLst>
                  <a:ext uri="{FF2B5EF4-FFF2-40B4-BE49-F238E27FC236}">
                    <a16:creationId xmlns:a16="http://schemas.microsoft.com/office/drawing/2014/main" id="{570A9F69-9C42-60F6-2EE1-61B733F68FC8}"/>
                  </a:ext>
                </a:extLst>
              </p:cNvPr>
              <p:cNvCxnSpPr>
                <a:stCxn id="39960" idx="2"/>
                <a:endCxn id="39960" idx="6"/>
              </p:cNvCxnSpPr>
              <p:nvPr/>
            </p:nvCxnSpPr>
            <p:spPr>
              <a:xfrm>
                <a:off x="2968893" y="4544462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2" name="直接连接符 39961">
                <a:extLst>
                  <a:ext uri="{FF2B5EF4-FFF2-40B4-BE49-F238E27FC236}">
                    <a16:creationId xmlns:a16="http://schemas.microsoft.com/office/drawing/2014/main" id="{FC41B0AD-65F6-522E-6C62-651E244DB84B}"/>
                  </a:ext>
                </a:extLst>
              </p:cNvPr>
              <p:cNvCxnSpPr>
                <a:stCxn id="39960" idx="1"/>
                <a:endCxn id="39960" idx="7"/>
              </p:cNvCxnSpPr>
              <p:nvPr/>
            </p:nvCxnSpPr>
            <p:spPr>
              <a:xfrm>
                <a:off x="3005797" y="4455366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8" name="椭圆 39957">
                <a:extLst>
                  <a:ext uri="{FF2B5EF4-FFF2-40B4-BE49-F238E27FC236}">
                    <a16:creationId xmlns:a16="http://schemas.microsoft.com/office/drawing/2014/main" id="{424ED61D-212F-AE5A-F442-CBA3C41B1FC4}"/>
                  </a:ext>
                </a:extLst>
              </p:cNvPr>
              <p:cNvSpPr/>
              <p:nvPr/>
            </p:nvSpPr>
            <p:spPr>
              <a:xfrm>
                <a:off x="2722794" y="40507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9" name="直接连接符 39958">
                <a:extLst>
                  <a:ext uri="{FF2B5EF4-FFF2-40B4-BE49-F238E27FC236}">
                    <a16:creationId xmlns:a16="http://schemas.microsoft.com/office/drawing/2014/main" id="{9BFC075B-588A-8F91-236A-CEC09E180CCB}"/>
                  </a:ext>
                </a:extLst>
              </p:cNvPr>
              <p:cNvCxnSpPr>
                <a:stCxn id="39958" idx="2"/>
                <a:endCxn id="39958" idx="6"/>
              </p:cNvCxnSpPr>
              <p:nvPr/>
            </p:nvCxnSpPr>
            <p:spPr>
              <a:xfrm>
                <a:off x="2722794" y="4176709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5" name="椭圆 39954">
                <a:extLst>
                  <a:ext uri="{FF2B5EF4-FFF2-40B4-BE49-F238E27FC236}">
                    <a16:creationId xmlns:a16="http://schemas.microsoft.com/office/drawing/2014/main" id="{55802B44-9D1A-64F0-717B-EA7717F194C4}"/>
                  </a:ext>
                </a:extLst>
              </p:cNvPr>
              <p:cNvSpPr/>
              <p:nvPr/>
            </p:nvSpPr>
            <p:spPr>
              <a:xfrm>
                <a:off x="2596814" y="436382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6" name="直接连接符 39955">
                <a:extLst>
                  <a:ext uri="{FF2B5EF4-FFF2-40B4-BE49-F238E27FC236}">
                    <a16:creationId xmlns:a16="http://schemas.microsoft.com/office/drawing/2014/main" id="{CFDD53E8-FFBB-AA91-9A6B-96F7EBFDB4EC}"/>
                  </a:ext>
                </a:extLst>
              </p:cNvPr>
              <p:cNvCxnSpPr>
                <a:stCxn id="39955" idx="2"/>
                <a:endCxn id="39955" idx="6"/>
              </p:cNvCxnSpPr>
              <p:nvPr/>
            </p:nvCxnSpPr>
            <p:spPr>
              <a:xfrm>
                <a:off x="2596814" y="448982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7" name="直接连接符 39956">
                <a:extLst>
                  <a:ext uri="{FF2B5EF4-FFF2-40B4-BE49-F238E27FC236}">
                    <a16:creationId xmlns:a16="http://schemas.microsoft.com/office/drawing/2014/main" id="{5FF548E3-3A24-B3A8-0BAE-C0AEFD914D62}"/>
                  </a:ext>
                </a:extLst>
              </p:cNvPr>
              <p:cNvCxnSpPr>
                <a:stCxn id="39955" idx="1"/>
                <a:endCxn id="39955" idx="7"/>
              </p:cNvCxnSpPr>
              <p:nvPr/>
            </p:nvCxnSpPr>
            <p:spPr>
              <a:xfrm>
                <a:off x="2633718" y="440073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49" name="椭圆 39948">
                <a:extLst>
                  <a:ext uri="{FF2B5EF4-FFF2-40B4-BE49-F238E27FC236}">
                    <a16:creationId xmlns:a16="http://schemas.microsoft.com/office/drawing/2014/main" id="{0C9D1A2D-D6C3-A0F8-A061-D0E2A1AC076D}"/>
                  </a:ext>
                </a:extLst>
              </p:cNvPr>
              <p:cNvSpPr/>
              <p:nvPr/>
            </p:nvSpPr>
            <p:spPr>
              <a:xfrm>
                <a:off x="3126818" y="409606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0" name="直接连接符 39949">
                <a:extLst>
                  <a:ext uri="{FF2B5EF4-FFF2-40B4-BE49-F238E27FC236}">
                    <a16:creationId xmlns:a16="http://schemas.microsoft.com/office/drawing/2014/main" id="{2C690EAB-F68F-274E-7A4D-69F3B29C8619}"/>
                  </a:ext>
                </a:extLst>
              </p:cNvPr>
              <p:cNvCxnSpPr>
                <a:stCxn id="39949" idx="2"/>
                <a:endCxn id="39949" idx="6"/>
              </p:cNvCxnSpPr>
              <p:nvPr/>
            </p:nvCxnSpPr>
            <p:spPr>
              <a:xfrm>
                <a:off x="3126818" y="422206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4" name="直接连接符 39953">
                <a:extLst>
                  <a:ext uri="{FF2B5EF4-FFF2-40B4-BE49-F238E27FC236}">
                    <a16:creationId xmlns:a16="http://schemas.microsoft.com/office/drawing/2014/main" id="{9E2A0129-13A0-4D9F-645C-C0797039F09D}"/>
                  </a:ext>
                </a:extLst>
              </p:cNvPr>
              <p:cNvCxnSpPr>
                <a:stCxn id="39949" idx="1"/>
                <a:endCxn id="39949" idx="7"/>
              </p:cNvCxnSpPr>
              <p:nvPr/>
            </p:nvCxnSpPr>
            <p:spPr>
              <a:xfrm>
                <a:off x="3163722" y="413297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D9C5607-26B6-0657-89CF-B363919B217A}"/>
                </a:ext>
              </a:extLst>
            </p:cNvPr>
            <p:cNvGrpSpPr/>
            <p:nvPr/>
          </p:nvGrpSpPr>
          <p:grpSpPr>
            <a:xfrm>
              <a:off x="3431592" y="3765055"/>
              <a:ext cx="547124" cy="914022"/>
              <a:chOff x="3841385" y="5142812"/>
              <a:chExt cx="547124" cy="91402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3C02EF3A-E070-FA80-D84B-2B8E207CD1D7}"/>
                  </a:ext>
                </a:extLst>
              </p:cNvPr>
              <p:cNvSpPr/>
              <p:nvPr/>
            </p:nvSpPr>
            <p:spPr>
              <a:xfrm rot="14999019">
                <a:off x="3657936" y="5326261"/>
                <a:ext cx="914022" cy="547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A97CE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36" name="椭圆 39935">
                <a:extLst>
                  <a:ext uri="{FF2B5EF4-FFF2-40B4-BE49-F238E27FC236}">
                    <a16:creationId xmlns:a16="http://schemas.microsoft.com/office/drawing/2014/main" id="{9684EF29-0BDD-CE56-492E-B0762441FAD8}"/>
                  </a:ext>
                </a:extLst>
              </p:cNvPr>
              <p:cNvSpPr/>
              <p:nvPr/>
            </p:nvSpPr>
            <p:spPr>
              <a:xfrm>
                <a:off x="3936236" y="5317213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37" name="直接连接符 39936">
                <a:extLst>
                  <a:ext uri="{FF2B5EF4-FFF2-40B4-BE49-F238E27FC236}">
                    <a16:creationId xmlns:a16="http://schemas.microsoft.com/office/drawing/2014/main" id="{75E8DAFB-9E96-807B-2FDD-2E7E04F836E2}"/>
                  </a:ext>
                </a:extLst>
              </p:cNvPr>
              <p:cNvCxnSpPr>
                <a:cxnSpLocks/>
                <a:stCxn id="39936" idx="0"/>
                <a:endCxn id="39936" idx="2"/>
              </p:cNvCxnSpPr>
              <p:nvPr/>
            </p:nvCxnSpPr>
            <p:spPr>
              <a:xfrm flipH="1">
                <a:off x="3936236" y="5317213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38" name="直接连接符 39937">
                <a:extLst>
                  <a:ext uri="{FF2B5EF4-FFF2-40B4-BE49-F238E27FC236}">
                    <a16:creationId xmlns:a16="http://schemas.microsoft.com/office/drawing/2014/main" id="{28F39EAF-6B4D-3096-7066-EDC9F98C7494}"/>
                  </a:ext>
                </a:extLst>
              </p:cNvPr>
              <p:cNvCxnSpPr>
                <a:cxnSpLocks/>
                <a:stCxn id="39936" idx="7"/>
                <a:endCxn id="39936" idx="3"/>
              </p:cNvCxnSpPr>
              <p:nvPr/>
            </p:nvCxnSpPr>
            <p:spPr>
              <a:xfrm flipH="1">
                <a:off x="3973141" y="5354118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39" name="椭圆 39938">
                <a:extLst>
                  <a:ext uri="{FF2B5EF4-FFF2-40B4-BE49-F238E27FC236}">
                    <a16:creationId xmlns:a16="http://schemas.microsoft.com/office/drawing/2014/main" id="{8FAAE43D-30AB-D333-F998-9B723560CE8C}"/>
                  </a:ext>
                </a:extLst>
              </p:cNvPr>
              <p:cNvSpPr/>
              <p:nvPr/>
            </p:nvSpPr>
            <p:spPr>
              <a:xfrm>
                <a:off x="4062236" y="567826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40" name="直接连接符 39939">
                <a:extLst>
                  <a:ext uri="{FF2B5EF4-FFF2-40B4-BE49-F238E27FC236}">
                    <a16:creationId xmlns:a16="http://schemas.microsoft.com/office/drawing/2014/main" id="{9C053934-0A9D-AD72-B41A-3A0FA757C584}"/>
                  </a:ext>
                </a:extLst>
              </p:cNvPr>
              <p:cNvCxnSpPr>
                <a:stCxn id="39939" idx="0"/>
                <a:endCxn id="39939" idx="2"/>
              </p:cNvCxnSpPr>
              <p:nvPr/>
            </p:nvCxnSpPr>
            <p:spPr>
              <a:xfrm flipH="1">
                <a:off x="4062236" y="567826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1" name="直接连接符 39940">
                <a:extLst>
                  <a:ext uri="{FF2B5EF4-FFF2-40B4-BE49-F238E27FC236}">
                    <a16:creationId xmlns:a16="http://schemas.microsoft.com/office/drawing/2014/main" id="{C81F49B2-4AA9-A637-3FA9-68CBEB8E2AE7}"/>
                  </a:ext>
                </a:extLst>
              </p:cNvPr>
              <p:cNvCxnSpPr>
                <a:cxnSpLocks/>
                <a:stCxn id="39939" idx="7"/>
                <a:endCxn id="39939" idx="3"/>
              </p:cNvCxnSpPr>
              <p:nvPr/>
            </p:nvCxnSpPr>
            <p:spPr>
              <a:xfrm flipH="1">
                <a:off x="4099141" y="571517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42" name="文本框 39941">
              <a:extLst>
                <a:ext uri="{FF2B5EF4-FFF2-40B4-BE49-F238E27FC236}">
                  <a16:creationId xmlns:a16="http://schemas.microsoft.com/office/drawing/2014/main" id="{4FAAEDD7-612C-FAF7-4637-A45B66BBD98C}"/>
                </a:ext>
              </a:extLst>
            </p:cNvPr>
            <p:cNvSpPr txBox="1"/>
            <p:nvPr/>
          </p:nvSpPr>
          <p:spPr>
            <a:xfrm>
              <a:off x="2255183" y="2721681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74" name="矩形: 圆角 39973">
              <a:extLst>
                <a:ext uri="{FF2B5EF4-FFF2-40B4-BE49-F238E27FC236}">
                  <a16:creationId xmlns:a16="http://schemas.microsoft.com/office/drawing/2014/main" id="{72BA003E-83CC-345B-BB15-4C196FF81CFA}"/>
                </a:ext>
              </a:extLst>
            </p:cNvPr>
            <p:cNvSpPr/>
            <p:nvPr/>
          </p:nvSpPr>
          <p:spPr>
            <a:xfrm>
              <a:off x="2099075" y="2721923"/>
              <a:ext cx="2019546" cy="2140276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EB76C8CA-6492-CD90-07AE-B40C89B24B17}"/>
                </a:ext>
              </a:extLst>
            </p:cNvPr>
            <p:cNvCxnSpPr>
              <a:cxnSpLocks/>
              <a:stCxn id="58" idx="3"/>
              <a:endCxn id="39974" idx="1"/>
            </p:cNvCxnSpPr>
            <p:nvPr/>
          </p:nvCxnSpPr>
          <p:spPr>
            <a:xfrm flipV="1">
              <a:off x="1348717" y="3792061"/>
              <a:ext cx="750358" cy="864663"/>
            </a:xfrm>
            <a:prstGeom prst="bentConnector3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015" name="组合 40014">
              <a:extLst>
                <a:ext uri="{FF2B5EF4-FFF2-40B4-BE49-F238E27FC236}">
                  <a16:creationId xmlns:a16="http://schemas.microsoft.com/office/drawing/2014/main" id="{37F8ECA4-06AF-485B-29CC-BDFDD68F8029}"/>
                </a:ext>
              </a:extLst>
            </p:cNvPr>
            <p:cNvGrpSpPr/>
            <p:nvPr/>
          </p:nvGrpSpPr>
          <p:grpSpPr>
            <a:xfrm>
              <a:off x="5514871" y="3193170"/>
              <a:ext cx="1335650" cy="431490"/>
              <a:chOff x="5665225" y="3181348"/>
              <a:chExt cx="1335650" cy="431490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689CBB0-BBAA-6720-DFA8-3C24F7A586EC}"/>
                  </a:ext>
                </a:extLst>
              </p:cNvPr>
              <p:cNvSpPr/>
              <p:nvPr/>
            </p:nvSpPr>
            <p:spPr>
              <a:xfrm>
                <a:off x="5665225" y="3181348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E00856F-07C4-9CE5-A40E-3B59B5688E56}"/>
                  </a:ext>
                </a:extLst>
              </p:cNvPr>
              <p:cNvSpPr/>
              <p:nvPr/>
            </p:nvSpPr>
            <p:spPr>
              <a:xfrm>
                <a:off x="5761392" y="327151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5F7DF6C-E583-274D-4FEA-32A12731E4FD}"/>
                  </a:ext>
                </a:extLst>
              </p:cNvPr>
              <p:cNvCxnSpPr>
                <a:cxnSpLocks/>
                <a:stCxn id="35" idx="0"/>
                <a:endCxn id="35" idx="4"/>
              </p:cNvCxnSpPr>
              <p:nvPr/>
            </p:nvCxnSpPr>
            <p:spPr>
              <a:xfrm>
                <a:off x="5887392" y="3271516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35362EE-FB98-CADD-6505-5216E0374196}"/>
                  </a:ext>
                </a:extLst>
              </p:cNvPr>
              <p:cNvCxnSpPr>
                <a:stCxn id="35" idx="1"/>
                <a:endCxn id="35" idx="3"/>
              </p:cNvCxnSpPr>
              <p:nvPr/>
            </p:nvCxnSpPr>
            <p:spPr>
              <a:xfrm>
                <a:off x="5798297" y="3308421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F0405CFF-51B7-C3E7-39F8-ACD967BC6340}"/>
                  </a:ext>
                </a:extLst>
              </p:cNvPr>
              <p:cNvGrpSpPr/>
              <p:nvPr/>
            </p:nvGrpSpPr>
            <p:grpSpPr>
              <a:xfrm>
                <a:off x="6102486" y="3271516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75" name="椭圆 39974">
                  <a:extLst>
                    <a:ext uri="{FF2B5EF4-FFF2-40B4-BE49-F238E27FC236}">
                      <a16:creationId xmlns:a16="http://schemas.microsoft.com/office/drawing/2014/main" id="{7DB01321-F8A7-B37F-A4E2-D25ABA6A4E69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6" name="直接连接符 39975">
                  <a:extLst>
                    <a:ext uri="{FF2B5EF4-FFF2-40B4-BE49-F238E27FC236}">
                      <a16:creationId xmlns:a16="http://schemas.microsoft.com/office/drawing/2014/main" id="{2726CE13-9166-834C-1ADB-86C8B10F81C4}"/>
                    </a:ext>
                  </a:extLst>
                </p:cNvPr>
                <p:cNvCxnSpPr>
                  <a:stCxn id="39975" idx="2"/>
                  <a:endCxn id="39975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77" name="椭圆 39976">
                <a:extLst>
                  <a:ext uri="{FF2B5EF4-FFF2-40B4-BE49-F238E27FC236}">
                    <a16:creationId xmlns:a16="http://schemas.microsoft.com/office/drawing/2014/main" id="{78C2254E-7CE6-BDCE-A698-23EFC997D252}"/>
                  </a:ext>
                </a:extLst>
              </p:cNvPr>
              <p:cNvSpPr/>
              <p:nvPr/>
            </p:nvSpPr>
            <p:spPr>
              <a:xfrm>
                <a:off x="6443580" y="327523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78" name="直接连接符 39977">
                <a:extLst>
                  <a:ext uri="{FF2B5EF4-FFF2-40B4-BE49-F238E27FC236}">
                    <a16:creationId xmlns:a16="http://schemas.microsoft.com/office/drawing/2014/main" id="{D6934C81-E25F-FFFD-C548-58DC6CED2169}"/>
                  </a:ext>
                </a:extLst>
              </p:cNvPr>
              <p:cNvCxnSpPr>
                <a:stCxn id="39977" idx="0"/>
                <a:endCxn id="39977" idx="2"/>
              </p:cNvCxnSpPr>
              <p:nvPr/>
            </p:nvCxnSpPr>
            <p:spPr>
              <a:xfrm flipH="1">
                <a:off x="6443580" y="327523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9" name="直接连接符 39978">
                <a:extLst>
                  <a:ext uri="{FF2B5EF4-FFF2-40B4-BE49-F238E27FC236}">
                    <a16:creationId xmlns:a16="http://schemas.microsoft.com/office/drawing/2014/main" id="{C12989CC-7BF2-CF08-7EC2-EEB01A958FEA}"/>
                  </a:ext>
                </a:extLst>
              </p:cNvPr>
              <p:cNvCxnSpPr>
                <a:cxnSpLocks/>
                <a:stCxn id="39977" idx="7"/>
                <a:endCxn id="39977" idx="3"/>
              </p:cNvCxnSpPr>
              <p:nvPr/>
            </p:nvCxnSpPr>
            <p:spPr>
              <a:xfrm flipH="1">
                <a:off x="6480485" y="331214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A5303AE7-823A-E21C-6C9D-1A8D6A665AE0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A5303AE7-823A-E21C-6C9D-1A8D6A665A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23" name="组合 40022">
              <a:extLst>
                <a:ext uri="{FF2B5EF4-FFF2-40B4-BE49-F238E27FC236}">
                  <a16:creationId xmlns:a16="http://schemas.microsoft.com/office/drawing/2014/main" id="{B62C027C-E3C1-DFD6-7B91-A9214B5BB617}"/>
                </a:ext>
              </a:extLst>
            </p:cNvPr>
            <p:cNvGrpSpPr/>
            <p:nvPr/>
          </p:nvGrpSpPr>
          <p:grpSpPr>
            <a:xfrm>
              <a:off x="5514871" y="3731617"/>
              <a:ext cx="1335650" cy="431490"/>
              <a:chOff x="5665225" y="3779406"/>
              <a:chExt cx="1335650" cy="431490"/>
            </a:xfrm>
          </p:grpSpPr>
          <p:sp>
            <p:nvSpPr>
              <p:cNvPr id="40022" name="矩形: 圆角 40021">
                <a:extLst>
                  <a:ext uri="{FF2B5EF4-FFF2-40B4-BE49-F238E27FC236}">
                    <a16:creationId xmlns:a16="http://schemas.microsoft.com/office/drawing/2014/main" id="{D6540D6B-2C6A-DD6C-B485-2617B8859E4E}"/>
                  </a:ext>
                </a:extLst>
              </p:cNvPr>
              <p:cNvSpPr/>
              <p:nvPr/>
            </p:nvSpPr>
            <p:spPr>
              <a:xfrm>
                <a:off x="5665225" y="3779406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83" name="椭圆 39982">
                <a:extLst>
                  <a:ext uri="{FF2B5EF4-FFF2-40B4-BE49-F238E27FC236}">
                    <a16:creationId xmlns:a16="http://schemas.microsoft.com/office/drawing/2014/main" id="{32675B2C-B637-AEB0-DEF9-1B7E52069CB2}"/>
                  </a:ext>
                </a:extLst>
              </p:cNvPr>
              <p:cNvSpPr/>
              <p:nvPr/>
            </p:nvSpPr>
            <p:spPr>
              <a:xfrm>
                <a:off x="5761392" y="387411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4" name="直接连接符 39983">
                <a:extLst>
                  <a:ext uri="{FF2B5EF4-FFF2-40B4-BE49-F238E27FC236}">
                    <a16:creationId xmlns:a16="http://schemas.microsoft.com/office/drawing/2014/main" id="{737DAFA7-627E-4E63-28F9-7FE62A5B367A}"/>
                  </a:ext>
                </a:extLst>
              </p:cNvPr>
              <p:cNvCxnSpPr>
                <a:cxnSpLocks/>
                <a:stCxn id="39983" idx="0"/>
                <a:endCxn id="39983" idx="4"/>
              </p:cNvCxnSpPr>
              <p:nvPr/>
            </p:nvCxnSpPr>
            <p:spPr>
              <a:xfrm>
                <a:off x="5887392" y="387411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5" name="直接连接符 39984">
                <a:extLst>
                  <a:ext uri="{FF2B5EF4-FFF2-40B4-BE49-F238E27FC236}">
                    <a16:creationId xmlns:a16="http://schemas.microsoft.com/office/drawing/2014/main" id="{92C24AAD-CF4C-0429-D06A-25E94F30CF01}"/>
                  </a:ext>
                </a:extLst>
              </p:cNvPr>
              <p:cNvCxnSpPr>
                <a:stCxn id="39983" idx="1"/>
                <a:endCxn id="39983" idx="3"/>
              </p:cNvCxnSpPr>
              <p:nvPr/>
            </p:nvCxnSpPr>
            <p:spPr>
              <a:xfrm>
                <a:off x="5798297" y="391101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86" name="椭圆 39985">
                <a:extLst>
                  <a:ext uri="{FF2B5EF4-FFF2-40B4-BE49-F238E27FC236}">
                    <a16:creationId xmlns:a16="http://schemas.microsoft.com/office/drawing/2014/main" id="{DD9058F6-6D9A-86B8-BF0A-A045114953AE}"/>
                  </a:ext>
                </a:extLst>
              </p:cNvPr>
              <p:cNvSpPr/>
              <p:nvPr/>
            </p:nvSpPr>
            <p:spPr>
              <a:xfrm>
                <a:off x="6443580" y="387068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7" name="直接连接符 39986">
                <a:extLst>
                  <a:ext uri="{FF2B5EF4-FFF2-40B4-BE49-F238E27FC236}">
                    <a16:creationId xmlns:a16="http://schemas.microsoft.com/office/drawing/2014/main" id="{A65FE4C8-82EC-DBC6-D044-1F35B32CC0CA}"/>
                  </a:ext>
                </a:extLst>
              </p:cNvPr>
              <p:cNvCxnSpPr>
                <a:stCxn id="39986" idx="0"/>
                <a:endCxn id="39986" idx="2"/>
              </p:cNvCxnSpPr>
              <p:nvPr/>
            </p:nvCxnSpPr>
            <p:spPr>
              <a:xfrm flipH="1">
                <a:off x="6443580" y="3870689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8" name="直接连接符 39987">
                <a:extLst>
                  <a:ext uri="{FF2B5EF4-FFF2-40B4-BE49-F238E27FC236}">
                    <a16:creationId xmlns:a16="http://schemas.microsoft.com/office/drawing/2014/main" id="{CEE613C7-49C9-8220-62CA-A4164D330FB1}"/>
                  </a:ext>
                </a:extLst>
              </p:cNvPr>
              <p:cNvCxnSpPr>
                <a:cxnSpLocks/>
                <a:stCxn id="39986" idx="7"/>
                <a:endCxn id="39986" idx="3"/>
              </p:cNvCxnSpPr>
              <p:nvPr/>
            </p:nvCxnSpPr>
            <p:spPr>
              <a:xfrm flipH="1">
                <a:off x="6480485" y="3907594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0DE1D766-69B5-5770-8F7D-11009C985887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0DE1D766-69B5-5770-8F7D-11009C9858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0" name="组合 39989">
                <a:extLst>
                  <a:ext uri="{FF2B5EF4-FFF2-40B4-BE49-F238E27FC236}">
                    <a16:creationId xmlns:a16="http://schemas.microsoft.com/office/drawing/2014/main" id="{D946E5D7-45AB-E860-32C2-625C9DA5243D}"/>
                  </a:ext>
                </a:extLst>
              </p:cNvPr>
              <p:cNvGrpSpPr/>
              <p:nvPr/>
            </p:nvGrpSpPr>
            <p:grpSpPr>
              <a:xfrm>
                <a:off x="6102486" y="3877153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1" name="椭圆 39990">
                  <a:extLst>
                    <a:ext uri="{FF2B5EF4-FFF2-40B4-BE49-F238E27FC236}">
                      <a16:creationId xmlns:a16="http://schemas.microsoft.com/office/drawing/2014/main" id="{3DE1D4B4-BFA5-488A-1AAA-012F10B8B11C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2" name="直接连接符 39991">
                  <a:extLst>
                    <a:ext uri="{FF2B5EF4-FFF2-40B4-BE49-F238E27FC236}">
                      <a16:creationId xmlns:a16="http://schemas.microsoft.com/office/drawing/2014/main" id="{F03D8A18-243D-76C1-7011-DC59B17976A8}"/>
                    </a:ext>
                  </a:extLst>
                </p:cNvPr>
                <p:cNvCxnSpPr>
                  <a:stCxn id="39991" idx="2"/>
                  <a:endCxn id="39991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3" name="直接连接符 39992">
                  <a:extLst>
                    <a:ext uri="{FF2B5EF4-FFF2-40B4-BE49-F238E27FC236}">
                      <a16:creationId xmlns:a16="http://schemas.microsoft.com/office/drawing/2014/main" id="{2D0F01F1-CA3E-A97A-7C6A-323E3C5FAE96}"/>
                    </a:ext>
                  </a:extLst>
                </p:cNvPr>
                <p:cNvCxnSpPr>
                  <a:stCxn id="39991" idx="1"/>
                  <a:endCxn id="39991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027" name="组合 40026">
              <a:extLst>
                <a:ext uri="{FF2B5EF4-FFF2-40B4-BE49-F238E27FC236}">
                  <a16:creationId xmlns:a16="http://schemas.microsoft.com/office/drawing/2014/main" id="{6BB337E9-6182-F26B-9E19-14DC8A95215B}"/>
                </a:ext>
              </a:extLst>
            </p:cNvPr>
            <p:cNvGrpSpPr/>
            <p:nvPr/>
          </p:nvGrpSpPr>
          <p:grpSpPr>
            <a:xfrm>
              <a:off x="5514871" y="4275180"/>
              <a:ext cx="1335650" cy="431490"/>
              <a:chOff x="5665225" y="4324777"/>
              <a:chExt cx="1335650" cy="431490"/>
            </a:xfrm>
          </p:grpSpPr>
          <p:sp>
            <p:nvSpPr>
              <p:cNvPr id="40026" name="矩形: 圆角 40025">
                <a:extLst>
                  <a:ext uri="{FF2B5EF4-FFF2-40B4-BE49-F238E27FC236}">
                    <a16:creationId xmlns:a16="http://schemas.microsoft.com/office/drawing/2014/main" id="{58FE4E04-BCAF-47F6-8E77-28B632438559}"/>
                  </a:ext>
                </a:extLst>
              </p:cNvPr>
              <p:cNvSpPr/>
              <p:nvPr/>
            </p:nvSpPr>
            <p:spPr>
              <a:xfrm>
                <a:off x="5665225" y="4324777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586AE136-4CE8-E98C-9C8D-B09945FDB569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586AE136-4CE8-E98C-9C8D-B09945FDB5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6" name="组合 39995">
                <a:extLst>
                  <a:ext uri="{FF2B5EF4-FFF2-40B4-BE49-F238E27FC236}">
                    <a16:creationId xmlns:a16="http://schemas.microsoft.com/office/drawing/2014/main" id="{2185B9FF-2DBB-7C9C-3FCD-AB324CA7396E}"/>
                  </a:ext>
                </a:extLst>
              </p:cNvPr>
              <p:cNvGrpSpPr/>
              <p:nvPr/>
            </p:nvGrpSpPr>
            <p:grpSpPr>
              <a:xfrm>
                <a:off x="5761392" y="4418462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7" name="椭圆 39996">
                  <a:extLst>
                    <a:ext uri="{FF2B5EF4-FFF2-40B4-BE49-F238E27FC236}">
                      <a16:creationId xmlns:a16="http://schemas.microsoft.com/office/drawing/2014/main" id="{3A8CE9EE-9B99-989F-44A8-FA3B7BD8A820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8" name="直接连接符 39997">
                  <a:extLst>
                    <a:ext uri="{FF2B5EF4-FFF2-40B4-BE49-F238E27FC236}">
                      <a16:creationId xmlns:a16="http://schemas.microsoft.com/office/drawing/2014/main" id="{B7ECD779-C711-4C3F-9504-2EF226D7DD5D}"/>
                    </a:ext>
                  </a:extLst>
                </p:cNvPr>
                <p:cNvCxnSpPr>
                  <a:stCxn id="39997" idx="2"/>
                  <a:endCxn id="39997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9" name="直接连接符 39998">
                  <a:extLst>
                    <a:ext uri="{FF2B5EF4-FFF2-40B4-BE49-F238E27FC236}">
                      <a16:creationId xmlns:a16="http://schemas.microsoft.com/office/drawing/2014/main" id="{F6EA1E11-8B58-F534-87D2-FA272EA960CD}"/>
                    </a:ext>
                  </a:extLst>
                </p:cNvPr>
                <p:cNvCxnSpPr>
                  <a:stCxn id="39997" idx="1"/>
                  <a:endCxn id="39997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000" name="椭圆 39999">
                <a:extLst>
                  <a:ext uri="{FF2B5EF4-FFF2-40B4-BE49-F238E27FC236}">
                    <a16:creationId xmlns:a16="http://schemas.microsoft.com/office/drawing/2014/main" id="{9A0E4DCF-D810-955E-56BF-6910690208C0}"/>
                  </a:ext>
                </a:extLst>
              </p:cNvPr>
              <p:cNvSpPr/>
              <p:nvPr/>
            </p:nvSpPr>
            <p:spPr>
              <a:xfrm>
                <a:off x="6102414" y="441993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001" name="直接连接符 40000">
                <a:extLst>
                  <a:ext uri="{FF2B5EF4-FFF2-40B4-BE49-F238E27FC236}">
                    <a16:creationId xmlns:a16="http://schemas.microsoft.com/office/drawing/2014/main" id="{DC3F3FB7-DE1D-389C-9986-62768C1E8D31}"/>
                  </a:ext>
                </a:extLst>
              </p:cNvPr>
              <p:cNvCxnSpPr>
                <a:stCxn id="40000" idx="0"/>
                <a:endCxn id="40000" idx="4"/>
              </p:cNvCxnSpPr>
              <p:nvPr/>
            </p:nvCxnSpPr>
            <p:spPr>
              <a:xfrm>
                <a:off x="6228414" y="4419939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02" name="直接连接符 40001">
                <a:extLst>
                  <a:ext uri="{FF2B5EF4-FFF2-40B4-BE49-F238E27FC236}">
                    <a16:creationId xmlns:a16="http://schemas.microsoft.com/office/drawing/2014/main" id="{2DBF0085-161C-7D12-056E-79941E58C2CE}"/>
                  </a:ext>
                </a:extLst>
              </p:cNvPr>
              <p:cNvCxnSpPr>
                <a:stCxn id="40000" idx="7"/>
                <a:endCxn id="40000" idx="5"/>
              </p:cNvCxnSpPr>
              <p:nvPr/>
            </p:nvCxnSpPr>
            <p:spPr>
              <a:xfrm>
                <a:off x="6317509" y="4456844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03" name="组合 40002">
                <a:extLst>
                  <a:ext uri="{FF2B5EF4-FFF2-40B4-BE49-F238E27FC236}">
                    <a16:creationId xmlns:a16="http://schemas.microsoft.com/office/drawing/2014/main" id="{CA9C415A-4AFF-D259-EE0A-096227731A14}"/>
                  </a:ext>
                </a:extLst>
              </p:cNvPr>
              <p:cNvGrpSpPr/>
              <p:nvPr/>
            </p:nvGrpSpPr>
            <p:grpSpPr>
              <a:xfrm>
                <a:off x="6443580" y="4423751"/>
                <a:ext cx="252000" cy="252000"/>
                <a:chOff x="8157614" y="5057431"/>
                <a:chExt cx="180000" cy="180000"/>
              </a:xfrm>
            </p:grpSpPr>
            <p:sp>
              <p:nvSpPr>
                <p:cNvPr id="40004" name="椭圆 40003">
                  <a:extLst>
                    <a:ext uri="{FF2B5EF4-FFF2-40B4-BE49-F238E27FC236}">
                      <a16:creationId xmlns:a16="http://schemas.microsoft.com/office/drawing/2014/main" id="{95C8EF2B-1374-849C-F7BE-1CF7B453E4AE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005" name="直接连接符 40004">
                  <a:extLst>
                    <a:ext uri="{FF2B5EF4-FFF2-40B4-BE49-F238E27FC236}">
                      <a16:creationId xmlns:a16="http://schemas.microsoft.com/office/drawing/2014/main" id="{1FFE0779-64B8-2922-AE78-46F90ACE87D2}"/>
                    </a:ext>
                  </a:extLst>
                </p:cNvPr>
                <p:cNvCxnSpPr>
                  <a:stCxn id="40004" idx="2"/>
                  <a:endCxn id="40004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6" name="直接连接符 40005">
                  <a:extLst>
                    <a:ext uri="{FF2B5EF4-FFF2-40B4-BE49-F238E27FC236}">
                      <a16:creationId xmlns:a16="http://schemas.microsoft.com/office/drawing/2014/main" id="{718CC844-71E1-5E56-6ED3-2FF2F529764F}"/>
                    </a:ext>
                  </a:extLst>
                </p:cNvPr>
                <p:cNvCxnSpPr>
                  <a:stCxn id="40004" idx="1"/>
                  <a:endCxn id="40004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028" name="文本框 40027">
              <a:extLst>
                <a:ext uri="{FF2B5EF4-FFF2-40B4-BE49-F238E27FC236}">
                  <a16:creationId xmlns:a16="http://schemas.microsoft.com/office/drawing/2014/main" id="{8AFCDF72-F00D-25F6-2E28-908D64C8B7B7}"/>
                </a:ext>
              </a:extLst>
            </p:cNvPr>
            <p:cNvSpPr txBox="1"/>
            <p:nvPr/>
          </p:nvSpPr>
          <p:spPr>
            <a:xfrm>
              <a:off x="5015759" y="2720276"/>
              <a:ext cx="2333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候选实体对提示组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29" name="矩形: 圆角 40028">
              <a:extLst>
                <a:ext uri="{FF2B5EF4-FFF2-40B4-BE49-F238E27FC236}">
                  <a16:creationId xmlns:a16="http://schemas.microsoft.com/office/drawing/2014/main" id="{8DF1C2D9-22C8-6121-117D-2D876F28BD51}"/>
                </a:ext>
              </a:extLst>
            </p:cNvPr>
            <p:cNvSpPr/>
            <p:nvPr/>
          </p:nvSpPr>
          <p:spPr>
            <a:xfrm>
              <a:off x="5405466" y="3095519"/>
              <a:ext cx="1542428" cy="1701952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031" name="直接箭头连接符 40030">
              <a:extLst>
                <a:ext uri="{FF2B5EF4-FFF2-40B4-BE49-F238E27FC236}">
                  <a16:creationId xmlns:a16="http://schemas.microsoft.com/office/drawing/2014/main" id="{01BC5CAA-EF81-4E3A-15BE-2558FCEA19E6}"/>
                </a:ext>
              </a:extLst>
            </p:cNvPr>
            <p:cNvCxnSpPr>
              <a:cxnSpLocks/>
              <a:stCxn id="39974" idx="3"/>
            </p:cNvCxnSpPr>
            <p:nvPr/>
          </p:nvCxnSpPr>
          <p:spPr>
            <a:xfrm>
              <a:off x="4118621" y="3792061"/>
              <a:ext cx="1265487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33" name="文本框 40032">
              <a:extLst>
                <a:ext uri="{FF2B5EF4-FFF2-40B4-BE49-F238E27FC236}">
                  <a16:creationId xmlns:a16="http://schemas.microsoft.com/office/drawing/2014/main" id="{5898983E-0D8D-0DE9-0D69-22D0C0F0897C}"/>
                </a:ext>
              </a:extLst>
            </p:cNvPr>
            <p:cNvSpPr txBox="1"/>
            <p:nvPr/>
          </p:nvSpPr>
          <p:spPr>
            <a:xfrm>
              <a:off x="867363" y="4057176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  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34" name="文本框 40033">
              <a:extLst>
                <a:ext uri="{FF2B5EF4-FFF2-40B4-BE49-F238E27FC236}">
                  <a16:creationId xmlns:a16="http://schemas.microsoft.com/office/drawing/2014/main" id="{8583A625-B778-9FD7-8AAF-E1F22D3A1E37}"/>
                </a:ext>
              </a:extLst>
            </p:cNvPr>
            <p:cNvSpPr txBox="1"/>
            <p:nvPr/>
          </p:nvSpPr>
          <p:spPr>
            <a:xfrm>
              <a:off x="3600512" y="3478057"/>
              <a:ext cx="2203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多样化策略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045" name="组合 40044">
              <a:extLst>
                <a:ext uri="{FF2B5EF4-FFF2-40B4-BE49-F238E27FC236}">
                  <a16:creationId xmlns:a16="http://schemas.microsoft.com/office/drawing/2014/main" id="{D4926C6C-E933-ACA4-EF72-A8D3E469853C}"/>
                </a:ext>
              </a:extLst>
            </p:cNvPr>
            <p:cNvGrpSpPr/>
            <p:nvPr/>
          </p:nvGrpSpPr>
          <p:grpSpPr>
            <a:xfrm>
              <a:off x="7667642" y="3509984"/>
              <a:ext cx="1252338" cy="765196"/>
              <a:chOff x="7574115" y="3509984"/>
              <a:chExt cx="1252338" cy="765196"/>
            </a:xfrm>
          </p:grpSpPr>
          <p:sp>
            <p:nvSpPr>
              <p:cNvPr id="40042" name="矩形: 剪去对角 40041">
                <a:extLst>
                  <a:ext uri="{FF2B5EF4-FFF2-40B4-BE49-F238E27FC236}">
                    <a16:creationId xmlns:a16="http://schemas.microsoft.com/office/drawing/2014/main" id="{9856E154-6309-9159-B4BA-3E09EF5F95C2}"/>
                  </a:ext>
                </a:extLst>
              </p:cNvPr>
              <p:cNvSpPr/>
              <p:nvPr/>
            </p:nvSpPr>
            <p:spPr>
              <a:xfrm>
                <a:off x="7574115" y="350998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3" name="矩形: 剪去对角 40042">
                <a:extLst>
                  <a:ext uri="{FF2B5EF4-FFF2-40B4-BE49-F238E27FC236}">
                    <a16:creationId xmlns:a16="http://schemas.microsoft.com/office/drawing/2014/main" id="{C0CF198F-9B69-ED27-95D2-26068B82791D}"/>
                  </a:ext>
                </a:extLst>
              </p:cNvPr>
              <p:cNvSpPr/>
              <p:nvPr/>
            </p:nvSpPr>
            <p:spPr>
              <a:xfrm>
                <a:off x="7695161" y="362236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4" name="矩形: 剪去对角 40043">
                <a:extLst>
                  <a:ext uri="{FF2B5EF4-FFF2-40B4-BE49-F238E27FC236}">
                    <a16:creationId xmlns:a16="http://schemas.microsoft.com/office/drawing/2014/main" id="{CAA6B340-6908-265E-63D4-CDCADC7E5423}"/>
                  </a:ext>
                </a:extLst>
              </p:cNvPr>
              <p:cNvSpPr/>
              <p:nvPr/>
            </p:nvSpPr>
            <p:spPr>
              <a:xfrm>
                <a:off x="7812043" y="3718920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</p:grpSp>
        <p:cxnSp>
          <p:nvCxnSpPr>
            <p:cNvPr id="40047" name="直接箭头连接符 40046">
              <a:extLst>
                <a:ext uri="{FF2B5EF4-FFF2-40B4-BE49-F238E27FC236}">
                  <a16:creationId xmlns:a16="http://schemas.microsoft.com/office/drawing/2014/main" id="{1821AECF-8190-C35C-09D4-02ADA88F67C8}"/>
                </a:ext>
              </a:extLst>
            </p:cNvPr>
            <p:cNvCxnSpPr>
              <a:cxnSpLocks/>
              <a:stCxn id="40029" idx="3"/>
            </p:cNvCxnSpPr>
            <p:nvPr/>
          </p:nvCxnSpPr>
          <p:spPr>
            <a:xfrm flipV="1">
              <a:off x="6947894" y="3939456"/>
              <a:ext cx="719748" cy="703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50" name="文本框 40049">
              <a:extLst>
                <a:ext uri="{FF2B5EF4-FFF2-40B4-BE49-F238E27FC236}">
                  <a16:creationId xmlns:a16="http://schemas.microsoft.com/office/drawing/2014/main" id="{89631F38-C766-46E3-E6DE-AF6D68CD3E8B}"/>
                </a:ext>
              </a:extLst>
            </p:cNvPr>
            <p:cNvSpPr txBox="1"/>
            <p:nvPr/>
          </p:nvSpPr>
          <p:spPr>
            <a:xfrm>
              <a:off x="6891328" y="3621229"/>
              <a:ext cx="7700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CE7A5AA8-21C0-271B-4669-BEAEFD81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3DA142-DE16-7AAF-D9F1-B7A4C88F08EB}"/>
                  </a:ext>
                </a:extLst>
              </p:cNvPr>
              <p:cNvSpPr txBox="1"/>
              <p:nvPr/>
            </p:nvSpPr>
            <p:spPr>
              <a:xfrm>
                <a:off x="449263" y="1443672"/>
                <a:ext cx="8633778" cy="583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具体步骤</a:t>
                </a: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基于分组学习的提示构建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）基于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结构感知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的特征提取：给定一个候选实体对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其特征向量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𝑣</m:t>
                    </m:r>
                  </m:oMath>
                </a14:m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可以通过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将所有属性的相似度连接起来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生成：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{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}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对于空间属性，计算实体对的空间距离，并将其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归一化到 </a:t>
                </a:r>
                <a:r>
                  <a:rPr kumimoji="1"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0-1 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之间：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𝑑𝑖𝑠𝑡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𝑎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3DA142-DE16-7AAF-D9F1-B7A4C88F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443672"/>
                <a:ext cx="8633778" cy="5838265"/>
              </a:xfrm>
              <a:prstGeom prst="rect">
                <a:avLst/>
              </a:prstGeom>
              <a:blipFill>
                <a:blip r:embed="rId10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4B8F-DB79-36AA-9E39-3A3651B0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1EE1229F-7620-3DF9-DDBB-966B5D94B661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DA555191-3BA3-A6D1-C8FA-30518D0EE17D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5A2EDF8B-8002-64C1-1C86-250827101629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4A9C2F24-01E2-FFDA-042B-3DA0056D79CA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0012B408-3EF5-DCB5-4225-C3964043D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1E9C7A-1F50-AF7F-68CB-1915C5D95723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基于分组学习与迭代微调的分层实体匹配方法</a:t>
            </a:r>
          </a:p>
        </p:txBody>
      </p:sp>
      <p:grpSp>
        <p:nvGrpSpPr>
          <p:cNvPr id="40051" name="组合 40050">
            <a:extLst>
              <a:ext uri="{FF2B5EF4-FFF2-40B4-BE49-F238E27FC236}">
                <a16:creationId xmlns:a16="http://schemas.microsoft.com/office/drawing/2014/main" id="{30F10E7C-9F6A-CBE4-5AB8-942DBC92CA1E}"/>
              </a:ext>
            </a:extLst>
          </p:cNvPr>
          <p:cNvGrpSpPr/>
          <p:nvPr/>
        </p:nvGrpSpPr>
        <p:grpSpPr>
          <a:xfrm>
            <a:off x="286703" y="2282123"/>
            <a:ext cx="8633277" cy="2565569"/>
            <a:chOff x="286703" y="2539679"/>
            <a:chExt cx="8633277" cy="25655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18F006B-7EF2-9F27-99BF-B84FC7FBBEC7}"/>
                </a:ext>
              </a:extLst>
            </p:cNvPr>
            <p:cNvGrpSpPr/>
            <p:nvPr/>
          </p:nvGrpSpPr>
          <p:grpSpPr>
            <a:xfrm>
              <a:off x="286703" y="2539679"/>
              <a:ext cx="1141411" cy="947107"/>
              <a:chOff x="511175" y="2470774"/>
              <a:chExt cx="1141411" cy="947107"/>
            </a:xfrm>
          </p:grpSpPr>
          <p:sp>
            <p:nvSpPr>
              <p:cNvPr id="10" name="波形 9">
                <a:extLst>
                  <a:ext uri="{FF2B5EF4-FFF2-40B4-BE49-F238E27FC236}">
                    <a16:creationId xmlns:a16="http://schemas.microsoft.com/office/drawing/2014/main" id="{A5DAA9BB-8175-3AFA-E863-898BF1CABCC2}"/>
                  </a:ext>
                </a:extLst>
              </p:cNvPr>
              <p:cNvSpPr/>
              <p:nvPr/>
            </p:nvSpPr>
            <p:spPr>
              <a:xfrm>
                <a:off x="511175" y="2470774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波形 7">
                <a:extLst>
                  <a:ext uri="{FF2B5EF4-FFF2-40B4-BE49-F238E27FC236}">
                    <a16:creationId xmlns:a16="http://schemas.microsoft.com/office/drawing/2014/main" id="{9A35008D-5B77-D46E-8437-3833696950EE}"/>
                  </a:ext>
                </a:extLst>
              </p:cNvPr>
              <p:cNvSpPr/>
              <p:nvPr/>
            </p:nvSpPr>
            <p:spPr>
              <a:xfrm>
                <a:off x="576263" y="2561896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7B03ED03-318F-5313-A067-A7359BBC076A}"/>
                      </a:ext>
                    </a:extLst>
                  </p:cNvPr>
                  <p:cNvSpPr/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solidFill>
                    <a:srgbClr val="FCFBE6"/>
                  </a:solidFill>
                  <a:ln>
                    <a:solidFill>
                      <a:srgbClr val="B3923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,?)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7B03ED03-318F-5313-A067-A7359BBC0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blipFill>
                    <a:blip r:embed="rId3"/>
                    <a:stretch>
                      <a:fillRect l="-5357"/>
                    </a:stretch>
                  </a:blipFill>
                  <a:ln>
                    <a:solidFill>
                      <a:srgbClr val="B39235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DF80863-04D6-5DBA-9CBA-333562CBCF4E}"/>
                </a:ext>
              </a:extLst>
            </p:cNvPr>
            <p:cNvGrpSpPr/>
            <p:nvPr/>
          </p:nvGrpSpPr>
          <p:grpSpPr>
            <a:xfrm>
              <a:off x="286703" y="3553459"/>
              <a:ext cx="1228725" cy="647293"/>
              <a:chOff x="576260" y="3704260"/>
              <a:chExt cx="1228725" cy="647293"/>
            </a:xfrm>
          </p:grpSpPr>
          <p:sp>
            <p:nvSpPr>
              <p:cNvPr id="13" name="梯形 12">
                <a:extLst>
                  <a:ext uri="{FF2B5EF4-FFF2-40B4-BE49-F238E27FC236}">
                    <a16:creationId xmlns:a16="http://schemas.microsoft.com/office/drawing/2014/main" id="{900A3A11-2D4D-D650-2463-628A50474F92}"/>
                  </a:ext>
                </a:extLst>
              </p:cNvPr>
              <p:cNvSpPr/>
              <p:nvPr/>
            </p:nvSpPr>
            <p:spPr>
              <a:xfrm rot="10800000">
                <a:off x="576260" y="3704260"/>
                <a:ext cx="1141411" cy="627383"/>
              </a:xfrm>
              <a:prstGeom prst="trapezoid">
                <a:avLst/>
              </a:prstGeom>
              <a:solidFill>
                <a:srgbClr val="EFEFEF"/>
              </a:solidFill>
              <a:ln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6F76EFA3-62EA-A5F9-1619-52462AF6869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特征提取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oMath>
                      </m:oMathPara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6F76EFA3-62EA-A5F9-1619-52462AF68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69" t="-5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3A2F214-E6F6-9904-9E03-9EA9E0EDA8EA}"/>
                </a:ext>
              </a:extLst>
            </p:cNvPr>
            <p:cNvGrpSpPr/>
            <p:nvPr/>
          </p:nvGrpSpPr>
          <p:grpSpPr>
            <a:xfrm>
              <a:off x="366098" y="4267425"/>
              <a:ext cx="982619" cy="837823"/>
              <a:chOff x="650877" y="4707802"/>
              <a:chExt cx="982619" cy="837823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8EDC1FCE-C7B0-C80A-469A-C12D7CE88F87}"/>
                  </a:ext>
                </a:extLst>
              </p:cNvPr>
              <p:cNvSpPr/>
              <p:nvPr/>
            </p:nvSpPr>
            <p:spPr>
              <a:xfrm>
                <a:off x="650877" y="4707802"/>
                <a:ext cx="982619" cy="778597"/>
              </a:xfrm>
              <a:prstGeom prst="roundRect">
                <a:avLst/>
              </a:prstGeom>
              <a:noFill/>
              <a:ln w="19050">
                <a:solidFill>
                  <a:srgbClr val="DFDFD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B21F1F39-6491-90D9-D5E9-35AD709935A1}"/>
                  </a:ext>
                </a:extLst>
              </p:cNvPr>
              <p:cNvGrpSpPr/>
              <p:nvPr/>
            </p:nvGrpSpPr>
            <p:grpSpPr>
              <a:xfrm>
                <a:off x="721533" y="4790132"/>
                <a:ext cx="842862" cy="147506"/>
                <a:chOff x="721533" y="4265034"/>
                <a:chExt cx="842862" cy="14750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9006FC4-F43E-4A6D-B1B5-0B61C5C9FA46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6A25371-4552-E7CD-B0B1-1AB04BFD226A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84D4697-2137-C923-CB14-DACC0CE73239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F3F402B-B85E-362F-1F13-BAA326491E14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CE72AADB-B53F-D57D-4A18-72A251653C0F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77F40095-AFEC-58B1-0D3E-1C7C0894143B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77F40095-AFEC-58B1-0D3E-1C7C08941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AE80916D-768C-6DAB-7EC5-C71625A243BA}"/>
                  </a:ext>
                </a:extLst>
              </p:cNvPr>
              <p:cNvGrpSpPr/>
              <p:nvPr/>
            </p:nvGrpSpPr>
            <p:grpSpPr>
              <a:xfrm>
                <a:off x="721533" y="4974767"/>
                <a:ext cx="842862" cy="147506"/>
                <a:chOff x="721533" y="4265034"/>
                <a:chExt cx="842862" cy="147506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3F7C998F-4AE3-0F17-64E1-39B6970EB915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6DE1488C-66CA-7E13-0B87-BAD95725CE29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48F55D3-3061-5B62-3BA3-7FA8C12B9B70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DA186B6-45DF-4794-6611-29F263BD8278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DE962E2-2E7D-C9AE-A0C8-76B0FA28AC46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8C018E15-72B6-7B42-437F-74C2A360EFD4}"/>
                  </a:ext>
                </a:extLst>
              </p:cNvPr>
              <p:cNvGrpSpPr/>
              <p:nvPr/>
            </p:nvGrpSpPr>
            <p:grpSpPr>
              <a:xfrm>
                <a:off x="721533" y="5158576"/>
                <a:ext cx="842862" cy="147506"/>
                <a:chOff x="721533" y="4265034"/>
                <a:chExt cx="842862" cy="147506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E0108E8-2A42-72C1-EBC5-533ECB2712E4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481D9C8F-40E0-95E1-FE6F-6609F2091F4B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BFB07D8-057D-A296-18D7-FE05F18C16A5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99EFE491-8D74-4419-7638-6304B124C3AA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577EFB1-1E44-455A-C338-52559454CF97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41C1D0F1-3AEB-33C8-CADE-20F5E6BA1D8B}"/>
                      </a:ext>
                    </a:extLst>
                  </p:cNvPr>
                  <p:cNvSpPr txBox="1"/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41C1D0F1-3AEB-33C8-CADE-20F5E6BA1D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A6DF5A37-F4BB-6AD2-D803-B94D65332E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A6DF5A37-F4BB-6AD2-D803-B94D65332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F3DEB52-19D7-0E82-9AA7-6EF2E3CA6121}"/>
                </a:ext>
              </a:extLst>
            </p:cNvPr>
            <p:cNvGrpSpPr/>
            <p:nvPr/>
          </p:nvGrpSpPr>
          <p:grpSpPr>
            <a:xfrm>
              <a:off x="2515324" y="3098262"/>
              <a:ext cx="941587" cy="742865"/>
              <a:chOff x="2782024" y="3098262"/>
              <a:chExt cx="941587" cy="742865"/>
            </a:xfrm>
          </p:grpSpPr>
          <p:sp>
            <p:nvSpPr>
              <p:cNvPr id="39963" name="椭圆 39962">
                <a:extLst>
                  <a:ext uri="{FF2B5EF4-FFF2-40B4-BE49-F238E27FC236}">
                    <a16:creationId xmlns:a16="http://schemas.microsoft.com/office/drawing/2014/main" id="{3B092BE9-0CEE-EBC0-F3C6-D1B6BDFE772A}"/>
                  </a:ext>
                </a:extLst>
              </p:cNvPr>
              <p:cNvSpPr/>
              <p:nvPr/>
            </p:nvSpPr>
            <p:spPr>
              <a:xfrm>
                <a:off x="2782024" y="3098262"/>
                <a:ext cx="941587" cy="74286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77FB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4" name="椭圆 39963">
                <a:extLst>
                  <a:ext uri="{FF2B5EF4-FFF2-40B4-BE49-F238E27FC236}">
                    <a16:creationId xmlns:a16="http://schemas.microsoft.com/office/drawing/2014/main" id="{DC0CEC6D-DF71-A4F0-45E1-6C10A7D6D535}"/>
                  </a:ext>
                </a:extLst>
              </p:cNvPr>
              <p:cNvSpPr/>
              <p:nvPr/>
            </p:nvSpPr>
            <p:spPr>
              <a:xfrm>
                <a:off x="3019516" y="350998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5" name="椭圆 39964">
                <a:extLst>
                  <a:ext uri="{FF2B5EF4-FFF2-40B4-BE49-F238E27FC236}">
                    <a16:creationId xmlns:a16="http://schemas.microsoft.com/office/drawing/2014/main" id="{B1B79C01-FECA-E66B-F290-1104A8E7B202}"/>
                  </a:ext>
                </a:extLst>
              </p:cNvPr>
              <p:cNvSpPr/>
              <p:nvPr/>
            </p:nvSpPr>
            <p:spPr>
              <a:xfrm>
                <a:off x="2929354" y="323833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6" name="直接连接符 39965">
                <a:extLst>
                  <a:ext uri="{FF2B5EF4-FFF2-40B4-BE49-F238E27FC236}">
                    <a16:creationId xmlns:a16="http://schemas.microsoft.com/office/drawing/2014/main" id="{6629069E-080A-1516-7B80-5B7A8A319D60}"/>
                  </a:ext>
                </a:extLst>
              </p:cNvPr>
              <p:cNvCxnSpPr>
                <a:cxnSpLocks/>
                <a:stCxn id="39965" idx="0"/>
                <a:endCxn id="39965" idx="4"/>
              </p:cNvCxnSpPr>
              <p:nvPr/>
            </p:nvCxnSpPr>
            <p:spPr>
              <a:xfrm>
                <a:off x="3055354" y="323833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7" name="直接连接符 39966">
                <a:extLst>
                  <a:ext uri="{FF2B5EF4-FFF2-40B4-BE49-F238E27FC236}">
                    <a16:creationId xmlns:a16="http://schemas.microsoft.com/office/drawing/2014/main" id="{4611E6F0-9F60-881B-B83E-93669369544A}"/>
                  </a:ext>
                </a:extLst>
              </p:cNvPr>
              <p:cNvCxnSpPr>
                <a:stCxn id="39965" idx="1"/>
                <a:endCxn id="39965" idx="3"/>
              </p:cNvCxnSpPr>
              <p:nvPr/>
            </p:nvCxnSpPr>
            <p:spPr>
              <a:xfrm>
                <a:off x="2966259" y="327523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68" name="组合 39967">
                <a:extLst>
                  <a:ext uri="{FF2B5EF4-FFF2-40B4-BE49-F238E27FC236}">
                    <a16:creationId xmlns:a16="http://schemas.microsoft.com/office/drawing/2014/main" id="{08C561AF-20B3-3522-CE84-367E57D94C6A}"/>
                  </a:ext>
                </a:extLst>
              </p:cNvPr>
              <p:cNvGrpSpPr/>
              <p:nvPr/>
            </p:nvGrpSpPr>
            <p:grpSpPr>
              <a:xfrm>
                <a:off x="3397516" y="3351599"/>
                <a:ext cx="252000" cy="252000"/>
                <a:chOff x="6812443" y="4269749"/>
                <a:chExt cx="180000" cy="180000"/>
              </a:xfrm>
            </p:grpSpPr>
            <p:sp>
              <p:nvSpPr>
                <p:cNvPr id="39971" name="椭圆 39970">
                  <a:extLst>
                    <a:ext uri="{FF2B5EF4-FFF2-40B4-BE49-F238E27FC236}">
                      <a16:creationId xmlns:a16="http://schemas.microsoft.com/office/drawing/2014/main" id="{EBE1DE5D-A1D5-0ADA-77FB-99AF3A2571E2}"/>
                    </a:ext>
                  </a:extLst>
                </p:cNvPr>
                <p:cNvSpPr/>
                <p:nvPr/>
              </p:nvSpPr>
              <p:spPr>
                <a:xfrm>
                  <a:off x="6812443" y="426974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2" name="直接连接符 39971">
                  <a:extLst>
                    <a:ext uri="{FF2B5EF4-FFF2-40B4-BE49-F238E27FC236}">
                      <a16:creationId xmlns:a16="http://schemas.microsoft.com/office/drawing/2014/main" id="{61419DB3-049C-51C6-D0A4-A6A6FF1E0E11}"/>
                    </a:ext>
                  </a:extLst>
                </p:cNvPr>
                <p:cNvCxnSpPr>
                  <a:stCxn id="39971" idx="0"/>
                  <a:endCxn id="39971" idx="4"/>
                </p:cNvCxnSpPr>
                <p:nvPr/>
              </p:nvCxnSpPr>
              <p:spPr>
                <a:xfrm>
                  <a:off x="6902443" y="4269749"/>
                  <a:ext cx="0" cy="18000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73" name="直接连接符 39972">
                  <a:extLst>
                    <a:ext uri="{FF2B5EF4-FFF2-40B4-BE49-F238E27FC236}">
                      <a16:creationId xmlns:a16="http://schemas.microsoft.com/office/drawing/2014/main" id="{FDD41183-02F3-F880-8188-E214FAD6DA9F}"/>
                    </a:ext>
                  </a:extLst>
                </p:cNvPr>
                <p:cNvCxnSpPr>
                  <a:stCxn id="39971" idx="1"/>
                  <a:endCxn id="39971" idx="3"/>
                </p:cNvCxnSpPr>
                <p:nvPr/>
              </p:nvCxnSpPr>
              <p:spPr>
                <a:xfrm>
                  <a:off x="6838803" y="4296109"/>
                  <a:ext cx="0" cy="12728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969" name="直接连接符 39968">
                <a:extLst>
                  <a:ext uri="{FF2B5EF4-FFF2-40B4-BE49-F238E27FC236}">
                    <a16:creationId xmlns:a16="http://schemas.microsoft.com/office/drawing/2014/main" id="{5C9ACC67-6934-3D91-5523-621F619029C4}"/>
                  </a:ext>
                </a:extLst>
              </p:cNvPr>
              <p:cNvCxnSpPr>
                <a:stCxn id="39964" idx="0"/>
                <a:endCxn id="39964" idx="4"/>
              </p:cNvCxnSpPr>
              <p:nvPr/>
            </p:nvCxnSpPr>
            <p:spPr>
              <a:xfrm>
                <a:off x="3145516" y="3509984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0" name="直接连接符 39969">
                <a:extLst>
                  <a:ext uri="{FF2B5EF4-FFF2-40B4-BE49-F238E27FC236}">
                    <a16:creationId xmlns:a16="http://schemas.microsoft.com/office/drawing/2014/main" id="{C28C9759-CEAA-B16A-EE7A-BBBEBF626DC5}"/>
                  </a:ext>
                </a:extLst>
              </p:cNvPr>
              <p:cNvCxnSpPr>
                <a:stCxn id="39964" idx="7"/>
                <a:endCxn id="39964" idx="5"/>
              </p:cNvCxnSpPr>
              <p:nvPr/>
            </p:nvCxnSpPr>
            <p:spPr>
              <a:xfrm>
                <a:off x="3234611" y="3546889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D0188C5-088C-0B03-C0CB-002DB59BE445}"/>
                </a:ext>
              </a:extLst>
            </p:cNvPr>
            <p:cNvGrpSpPr/>
            <p:nvPr/>
          </p:nvGrpSpPr>
          <p:grpSpPr>
            <a:xfrm>
              <a:off x="2191899" y="3958034"/>
              <a:ext cx="1051068" cy="783441"/>
              <a:chOff x="2458599" y="3958034"/>
              <a:chExt cx="1051068" cy="783441"/>
            </a:xfrm>
          </p:grpSpPr>
          <p:sp>
            <p:nvSpPr>
              <p:cNvPr id="39944" name="椭圆 39943">
                <a:extLst>
                  <a:ext uri="{FF2B5EF4-FFF2-40B4-BE49-F238E27FC236}">
                    <a16:creationId xmlns:a16="http://schemas.microsoft.com/office/drawing/2014/main" id="{0F30A671-1F3A-396C-1AE2-39207ED5072C}"/>
                  </a:ext>
                </a:extLst>
              </p:cNvPr>
              <p:cNvSpPr/>
              <p:nvPr/>
            </p:nvSpPr>
            <p:spPr>
              <a:xfrm>
                <a:off x="2458599" y="3958034"/>
                <a:ext cx="1051068" cy="7834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7A2A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0" name="椭圆 39959">
                <a:extLst>
                  <a:ext uri="{FF2B5EF4-FFF2-40B4-BE49-F238E27FC236}">
                    <a16:creationId xmlns:a16="http://schemas.microsoft.com/office/drawing/2014/main" id="{45494EC3-8163-17AE-507A-24335E5FD549}"/>
                  </a:ext>
                </a:extLst>
              </p:cNvPr>
              <p:cNvSpPr/>
              <p:nvPr/>
            </p:nvSpPr>
            <p:spPr>
              <a:xfrm>
                <a:off x="2968893" y="441846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1" name="直接连接符 39960">
                <a:extLst>
                  <a:ext uri="{FF2B5EF4-FFF2-40B4-BE49-F238E27FC236}">
                    <a16:creationId xmlns:a16="http://schemas.microsoft.com/office/drawing/2014/main" id="{ABB02FB6-6A48-20FA-3B55-6F637432906F}"/>
                  </a:ext>
                </a:extLst>
              </p:cNvPr>
              <p:cNvCxnSpPr>
                <a:stCxn id="39960" idx="2"/>
                <a:endCxn id="39960" idx="6"/>
              </p:cNvCxnSpPr>
              <p:nvPr/>
            </p:nvCxnSpPr>
            <p:spPr>
              <a:xfrm>
                <a:off x="2968893" y="4544462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2" name="直接连接符 39961">
                <a:extLst>
                  <a:ext uri="{FF2B5EF4-FFF2-40B4-BE49-F238E27FC236}">
                    <a16:creationId xmlns:a16="http://schemas.microsoft.com/office/drawing/2014/main" id="{52DEB87E-C0BD-4DF8-A62D-2518FBAB506D}"/>
                  </a:ext>
                </a:extLst>
              </p:cNvPr>
              <p:cNvCxnSpPr>
                <a:stCxn id="39960" idx="1"/>
                <a:endCxn id="39960" idx="7"/>
              </p:cNvCxnSpPr>
              <p:nvPr/>
            </p:nvCxnSpPr>
            <p:spPr>
              <a:xfrm>
                <a:off x="3005797" y="4455366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8" name="椭圆 39957">
                <a:extLst>
                  <a:ext uri="{FF2B5EF4-FFF2-40B4-BE49-F238E27FC236}">
                    <a16:creationId xmlns:a16="http://schemas.microsoft.com/office/drawing/2014/main" id="{3C4E647A-D412-2555-7AF6-AF26A45B0034}"/>
                  </a:ext>
                </a:extLst>
              </p:cNvPr>
              <p:cNvSpPr/>
              <p:nvPr/>
            </p:nvSpPr>
            <p:spPr>
              <a:xfrm>
                <a:off x="2722794" y="40507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9" name="直接连接符 39958">
                <a:extLst>
                  <a:ext uri="{FF2B5EF4-FFF2-40B4-BE49-F238E27FC236}">
                    <a16:creationId xmlns:a16="http://schemas.microsoft.com/office/drawing/2014/main" id="{9600C90B-9B6D-AF97-B0E5-2DF58A77DF8B}"/>
                  </a:ext>
                </a:extLst>
              </p:cNvPr>
              <p:cNvCxnSpPr>
                <a:stCxn id="39958" idx="2"/>
                <a:endCxn id="39958" idx="6"/>
              </p:cNvCxnSpPr>
              <p:nvPr/>
            </p:nvCxnSpPr>
            <p:spPr>
              <a:xfrm>
                <a:off x="2722794" y="4176709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5" name="椭圆 39954">
                <a:extLst>
                  <a:ext uri="{FF2B5EF4-FFF2-40B4-BE49-F238E27FC236}">
                    <a16:creationId xmlns:a16="http://schemas.microsoft.com/office/drawing/2014/main" id="{CECD7559-F9B2-F108-EC7F-B4353C048037}"/>
                  </a:ext>
                </a:extLst>
              </p:cNvPr>
              <p:cNvSpPr/>
              <p:nvPr/>
            </p:nvSpPr>
            <p:spPr>
              <a:xfrm>
                <a:off x="2596814" y="436382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6" name="直接连接符 39955">
                <a:extLst>
                  <a:ext uri="{FF2B5EF4-FFF2-40B4-BE49-F238E27FC236}">
                    <a16:creationId xmlns:a16="http://schemas.microsoft.com/office/drawing/2014/main" id="{45BFEB26-9376-8808-73DA-049780EB6F34}"/>
                  </a:ext>
                </a:extLst>
              </p:cNvPr>
              <p:cNvCxnSpPr>
                <a:stCxn id="39955" idx="2"/>
                <a:endCxn id="39955" idx="6"/>
              </p:cNvCxnSpPr>
              <p:nvPr/>
            </p:nvCxnSpPr>
            <p:spPr>
              <a:xfrm>
                <a:off x="2596814" y="448982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7" name="直接连接符 39956">
                <a:extLst>
                  <a:ext uri="{FF2B5EF4-FFF2-40B4-BE49-F238E27FC236}">
                    <a16:creationId xmlns:a16="http://schemas.microsoft.com/office/drawing/2014/main" id="{A4DFA5B1-AE1E-3DD7-E151-D9E023A1B6FD}"/>
                  </a:ext>
                </a:extLst>
              </p:cNvPr>
              <p:cNvCxnSpPr>
                <a:stCxn id="39955" idx="1"/>
                <a:endCxn id="39955" idx="7"/>
              </p:cNvCxnSpPr>
              <p:nvPr/>
            </p:nvCxnSpPr>
            <p:spPr>
              <a:xfrm>
                <a:off x="2633718" y="440073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49" name="椭圆 39948">
                <a:extLst>
                  <a:ext uri="{FF2B5EF4-FFF2-40B4-BE49-F238E27FC236}">
                    <a16:creationId xmlns:a16="http://schemas.microsoft.com/office/drawing/2014/main" id="{4F53361F-C479-1E4E-D541-7F2C41A8D54C}"/>
                  </a:ext>
                </a:extLst>
              </p:cNvPr>
              <p:cNvSpPr/>
              <p:nvPr/>
            </p:nvSpPr>
            <p:spPr>
              <a:xfrm>
                <a:off x="3126818" y="409606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0" name="直接连接符 39949">
                <a:extLst>
                  <a:ext uri="{FF2B5EF4-FFF2-40B4-BE49-F238E27FC236}">
                    <a16:creationId xmlns:a16="http://schemas.microsoft.com/office/drawing/2014/main" id="{04B9E7CB-DC87-8F4C-AD42-74CDB8E63C1E}"/>
                  </a:ext>
                </a:extLst>
              </p:cNvPr>
              <p:cNvCxnSpPr>
                <a:stCxn id="39949" idx="2"/>
                <a:endCxn id="39949" idx="6"/>
              </p:cNvCxnSpPr>
              <p:nvPr/>
            </p:nvCxnSpPr>
            <p:spPr>
              <a:xfrm>
                <a:off x="3126818" y="422206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4" name="直接连接符 39953">
                <a:extLst>
                  <a:ext uri="{FF2B5EF4-FFF2-40B4-BE49-F238E27FC236}">
                    <a16:creationId xmlns:a16="http://schemas.microsoft.com/office/drawing/2014/main" id="{E2C6FC35-D9B4-C9C5-38E2-5369BEB62FC9}"/>
                  </a:ext>
                </a:extLst>
              </p:cNvPr>
              <p:cNvCxnSpPr>
                <a:stCxn id="39949" idx="1"/>
                <a:endCxn id="39949" idx="7"/>
              </p:cNvCxnSpPr>
              <p:nvPr/>
            </p:nvCxnSpPr>
            <p:spPr>
              <a:xfrm>
                <a:off x="3163722" y="413297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EDC6471-8F77-4773-2357-4E0475D5E780}"/>
                </a:ext>
              </a:extLst>
            </p:cNvPr>
            <p:cNvGrpSpPr/>
            <p:nvPr/>
          </p:nvGrpSpPr>
          <p:grpSpPr>
            <a:xfrm>
              <a:off x="3431592" y="3765055"/>
              <a:ext cx="547124" cy="914022"/>
              <a:chOff x="3841385" y="5142812"/>
              <a:chExt cx="547124" cy="91402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FB79FE7-8E29-19D0-31C4-80584200E452}"/>
                  </a:ext>
                </a:extLst>
              </p:cNvPr>
              <p:cNvSpPr/>
              <p:nvPr/>
            </p:nvSpPr>
            <p:spPr>
              <a:xfrm rot="14999019">
                <a:off x="3657936" y="5326261"/>
                <a:ext cx="914022" cy="547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A97CE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36" name="椭圆 39935">
                <a:extLst>
                  <a:ext uri="{FF2B5EF4-FFF2-40B4-BE49-F238E27FC236}">
                    <a16:creationId xmlns:a16="http://schemas.microsoft.com/office/drawing/2014/main" id="{D63E7BC3-7606-6C73-5BC8-9EBF8586A94A}"/>
                  </a:ext>
                </a:extLst>
              </p:cNvPr>
              <p:cNvSpPr/>
              <p:nvPr/>
            </p:nvSpPr>
            <p:spPr>
              <a:xfrm>
                <a:off x="3936236" y="5317213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37" name="直接连接符 39936">
                <a:extLst>
                  <a:ext uri="{FF2B5EF4-FFF2-40B4-BE49-F238E27FC236}">
                    <a16:creationId xmlns:a16="http://schemas.microsoft.com/office/drawing/2014/main" id="{6A5C45F0-2369-FCD1-BC40-4353E1ED4B6D}"/>
                  </a:ext>
                </a:extLst>
              </p:cNvPr>
              <p:cNvCxnSpPr>
                <a:cxnSpLocks/>
                <a:stCxn id="39936" idx="0"/>
                <a:endCxn id="39936" idx="2"/>
              </p:cNvCxnSpPr>
              <p:nvPr/>
            </p:nvCxnSpPr>
            <p:spPr>
              <a:xfrm flipH="1">
                <a:off x="3936236" y="5317213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38" name="直接连接符 39937">
                <a:extLst>
                  <a:ext uri="{FF2B5EF4-FFF2-40B4-BE49-F238E27FC236}">
                    <a16:creationId xmlns:a16="http://schemas.microsoft.com/office/drawing/2014/main" id="{B2C92A2D-F771-CECF-95E5-B7337CFE02AA}"/>
                  </a:ext>
                </a:extLst>
              </p:cNvPr>
              <p:cNvCxnSpPr>
                <a:cxnSpLocks/>
                <a:stCxn id="39936" idx="7"/>
                <a:endCxn id="39936" idx="3"/>
              </p:cNvCxnSpPr>
              <p:nvPr/>
            </p:nvCxnSpPr>
            <p:spPr>
              <a:xfrm flipH="1">
                <a:off x="3973141" y="5354118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39" name="椭圆 39938">
                <a:extLst>
                  <a:ext uri="{FF2B5EF4-FFF2-40B4-BE49-F238E27FC236}">
                    <a16:creationId xmlns:a16="http://schemas.microsoft.com/office/drawing/2014/main" id="{62D8F42F-4E9D-BBF1-9B94-540B95A5A23F}"/>
                  </a:ext>
                </a:extLst>
              </p:cNvPr>
              <p:cNvSpPr/>
              <p:nvPr/>
            </p:nvSpPr>
            <p:spPr>
              <a:xfrm>
                <a:off x="4062236" y="567826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40" name="直接连接符 39939">
                <a:extLst>
                  <a:ext uri="{FF2B5EF4-FFF2-40B4-BE49-F238E27FC236}">
                    <a16:creationId xmlns:a16="http://schemas.microsoft.com/office/drawing/2014/main" id="{9BCBCDD3-324B-2CAC-D556-7652B5331CE2}"/>
                  </a:ext>
                </a:extLst>
              </p:cNvPr>
              <p:cNvCxnSpPr>
                <a:stCxn id="39939" idx="0"/>
                <a:endCxn id="39939" idx="2"/>
              </p:cNvCxnSpPr>
              <p:nvPr/>
            </p:nvCxnSpPr>
            <p:spPr>
              <a:xfrm flipH="1">
                <a:off x="4062236" y="567826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1" name="直接连接符 39940">
                <a:extLst>
                  <a:ext uri="{FF2B5EF4-FFF2-40B4-BE49-F238E27FC236}">
                    <a16:creationId xmlns:a16="http://schemas.microsoft.com/office/drawing/2014/main" id="{7A59780B-2935-8E82-1AD3-ED2E789A7FC4}"/>
                  </a:ext>
                </a:extLst>
              </p:cNvPr>
              <p:cNvCxnSpPr>
                <a:cxnSpLocks/>
                <a:stCxn id="39939" idx="7"/>
                <a:endCxn id="39939" idx="3"/>
              </p:cNvCxnSpPr>
              <p:nvPr/>
            </p:nvCxnSpPr>
            <p:spPr>
              <a:xfrm flipH="1">
                <a:off x="4099141" y="571517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42" name="文本框 39941">
              <a:extLst>
                <a:ext uri="{FF2B5EF4-FFF2-40B4-BE49-F238E27FC236}">
                  <a16:creationId xmlns:a16="http://schemas.microsoft.com/office/drawing/2014/main" id="{FC3CC7CE-7B0F-D20E-2E3D-A5F76407A28B}"/>
                </a:ext>
              </a:extLst>
            </p:cNvPr>
            <p:cNvSpPr txBox="1"/>
            <p:nvPr/>
          </p:nvSpPr>
          <p:spPr>
            <a:xfrm>
              <a:off x="2255183" y="2721681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74" name="矩形: 圆角 39973">
              <a:extLst>
                <a:ext uri="{FF2B5EF4-FFF2-40B4-BE49-F238E27FC236}">
                  <a16:creationId xmlns:a16="http://schemas.microsoft.com/office/drawing/2014/main" id="{EE9541BD-BFE1-8DF5-58DD-C133E16A5C28}"/>
                </a:ext>
              </a:extLst>
            </p:cNvPr>
            <p:cNvSpPr/>
            <p:nvPr/>
          </p:nvSpPr>
          <p:spPr>
            <a:xfrm>
              <a:off x="2099075" y="2721923"/>
              <a:ext cx="2019546" cy="2140276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47257712-BB97-2A0D-1D64-0F8FCBE17A8E}"/>
                </a:ext>
              </a:extLst>
            </p:cNvPr>
            <p:cNvCxnSpPr>
              <a:cxnSpLocks/>
              <a:stCxn id="58" idx="3"/>
              <a:endCxn id="39974" idx="1"/>
            </p:cNvCxnSpPr>
            <p:nvPr/>
          </p:nvCxnSpPr>
          <p:spPr>
            <a:xfrm flipV="1">
              <a:off x="1348717" y="3792061"/>
              <a:ext cx="750358" cy="864663"/>
            </a:xfrm>
            <a:prstGeom prst="bentConnector3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015" name="组合 40014">
              <a:extLst>
                <a:ext uri="{FF2B5EF4-FFF2-40B4-BE49-F238E27FC236}">
                  <a16:creationId xmlns:a16="http://schemas.microsoft.com/office/drawing/2014/main" id="{2FED537C-FFFD-1DAD-8F1C-3D5C443C99EE}"/>
                </a:ext>
              </a:extLst>
            </p:cNvPr>
            <p:cNvGrpSpPr/>
            <p:nvPr/>
          </p:nvGrpSpPr>
          <p:grpSpPr>
            <a:xfrm>
              <a:off x="5514871" y="3193170"/>
              <a:ext cx="1335650" cy="431490"/>
              <a:chOff x="5665225" y="3181348"/>
              <a:chExt cx="1335650" cy="431490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89248F00-5172-1617-15EE-40B4CDD5F95D}"/>
                  </a:ext>
                </a:extLst>
              </p:cNvPr>
              <p:cNvSpPr/>
              <p:nvPr/>
            </p:nvSpPr>
            <p:spPr>
              <a:xfrm>
                <a:off x="5665225" y="3181348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D58273F-538F-D242-14A2-F81BB3C5BCD8}"/>
                  </a:ext>
                </a:extLst>
              </p:cNvPr>
              <p:cNvSpPr/>
              <p:nvPr/>
            </p:nvSpPr>
            <p:spPr>
              <a:xfrm>
                <a:off x="5761392" y="327151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E7EBE5A-D813-5C5C-F6B7-176DB5338511}"/>
                  </a:ext>
                </a:extLst>
              </p:cNvPr>
              <p:cNvCxnSpPr>
                <a:cxnSpLocks/>
                <a:stCxn id="35" idx="0"/>
                <a:endCxn id="35" idx="4"/>
              </p:cNvCxnSpPr>
              <p:nvPr/>
            </p:nvCxnSpPr>
            <p:spPr>
              <a:xfrm>
                <a:off x="5887392" y="3271516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85A75711-D06C-B5FB-D91D-687CD56C10AE}"/>
                  </a:ext>
                </a:extLst>
              </p:cNvPr>
              <p:cNvCxnSpPr>
                <a:stCxn id="35" idx="1"/>
                <a:endCxn id="35" idx="3"/>
              </p:cNvCxnSpPr>
              <p:nvPr/>
            </p:nvCxnSpPr>
            <p:spPr>
              <a:xfrm>
                <a:off x="5798297" y="3308421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20745B60-499C-EABA-D973-DD51B1723742}"/>
                  </a:ext>
                </a:extLst>
              </p:cNvPr>
              <p:cNvGrpSpPr/>
              <p:nvPr/>
            </p:nvGrpSpPr>
            <p:grpSpPr>
              <a:xfrm>
                <a:off x="6102486" y="3271516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75" name="椭圆 39974">
                  <a:extLst>
                    <a:ext uri="{FF2B5EF4-FFF2-40B4-BE49-F238E27FC236}">
                      <a16:creationId xmlns:a16="http://schemas.microsoft.com/office/drawing/2014/main" id="{4FEE329F-D86B-9F9A-10DE-27EA9758D43B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6" name="直接连接符 39975">
                  <a:extLst>
                    <a:ext uri="{FF2B5EF4-FFF2-40B4-BE49-F238E27FC236}">
                      <a16:creationId xmlns:a16="http://schemas.microsoft.com/office/drawing/2014/main" id="{34D5E7BF-397C-7B17-0EB2-69DBA2CBDF01}"/>
                    </a:ext>
                  </a:extLst>
                </p:cNvPr>
                <p:cNvCxnSpPr>
                  <a:stCxn id="39975" idx="2"/>
                  <a:endCxn id="39975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77" name="椭圆 39976">
                <a:extLst>
                  <a:ext uri="{FF2B5EF4-FFF2-40B4-BE49-F238E27FC236}">
                    <a16:creationId xmlns:a16="http://schemas.microsoft.com/office/drawing/2014/main" id="{D3FDCE5D-717E-5ED9-8467-3E7341E4A45F}"/>
                  </a:ext>
                </a:extLst>
              </p:cNvPr>
              <p:cNvSpPr/>
              <p:nvPr/>
            </p:nvSpPr>
            <p:spPr>
              <a:xfrm>
                <a:off x="6443580" y="327523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78" name="直接连接符 39977">
                <a:extLst>
                  <a:ext uri="{FF2B5EF4-FFF2-40B4-BE49-F238E27FC236}">
                    <a16:creationId xmlns:a16="http://schemas.microsoft.com/office/drawing/2014/main" id="{12366053-EE92-2CF8-504B-B548AABC8059}"/>
                  </a:ext>
                </a:extLst>
              </p:cNvPr>
              <p:cNvCxnSpPr>
                <a:stCxn id="39977" idx="0"/>
                <a:endCxn id="39977" idx="2"/>
              </p:cNvCxnSpPr>
              <p:nvPr/>
            </p:nvCxnSpPr>
            <p:spPr>
              <a:xfrm flipH="1">
                <a:off x="6443580" y="327523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9" name="直接连接符 39978">
                <a:extLst>
                  <a:ext uri="{FF2B5EF4-FFF2-40B4-BE49-F238E27FC236}">
                    <a16:creationId xmlns:a16="http://schemas.microsoft.com/office/drawing/2014/main" id="{8CCF67D1-6C9E-B801-5474-08B44AE581B8}"/>
                  </a:ext>
                </a:extLst>
              </p:cNvPr>
              <p:cNvCxnSpPr>
                <a:cxnSpLocks/>
                <a:stCxn id="39977" idx="7"/>
                <a:endCxn id="39977" idx="3"/>
              </p:cNvCxnSpPr>
              <p:nvPr/>
            </p:nvCxnSpPr>
            <p:spPr>
              <a:xfrm flipH="1">
                <a:off x="6480485" y="331214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38CC613F-5DCA-FF7D-4132-08C850A12BF0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38CC613F-5DCA-FF7D-4132-08C850A12B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23" name="组合 40022">
              <a:extLst>
                <a:ext uri="{FF2B5EF4-FFF2-40B4-BE49-F238E27FC236}">
                  <a16:creationId xmlns:a16="http://schemas.microsoft.com/office/drawing/2014/main" id="{AAC2A032-3B34-1879-11C5-11E593BB4A93}"/>
                </a:ext>
              </a:extLst>
            </p:cNvPr>
            <p:cNvGrpSpPr/>
            <p:nvPr/>
          </p:nvGrpSpPr>
          <p:grpSpPr>
            <a:xfrm>
              <a:off x="5514871" y="3731617"/>
              <a:ext cx="1335650" cy="431490"/>
              <a:chOff x="5665225" y="3779406"/>
              <a:chExt cx="1335650" cy="431490"/>
            </a:xfrm>
          </p:grpSpPr>
          <p:sp>
            <p:nvSpPr>
              <p:cNvPr id="40022" name="矩形: 圆角 40021">
                <a:extLst>
                  <a:ext uri="{FF2B5EF4-FFF2-40B4-BE49-F238E27FC236}">
                    <a16:creationId xmlns:a16="http://schemas.microsoft.com/office/drawing/2014/main" id="{48902786-CCED-10DD-8D96-BF625F558A1B}"/>
                  </a:ext>
                </a:extLst>
              </p:cNvPr>
              <p:cNvSpPr/>
              <p:nvPr/>
            </p:nvSpPr>
            <p:spPr>
              <a:xfrm>
                <a:off x="5665225" y="3779406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83" name="椭圆 39982">
                <a:extLst>
                  <a:ext uri="{FF2B5EF4-FFF2-40B4-BE49-F238E27FC236}">
                    <a16:creationId xmlns:a16="http://schemas.microsoft.com/office/drawing/2014/main" id="{CFE7D578-4F21-5776-0464-4539FCFB9509}"/>
                  </a:ext>
                </a:extLst>
              </p:cNvPr>
              <p:cNvSpPr/>
              <p:nvPr/>
            </p:nvSpPr>
            <p:spPr>
              <a:xfrm>
                <a:off x="5761392" y="387411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4" name="直接连接符 39983">
                <a:extLst>
                  <a:ext uri="{FF2B5EF4-FFF2-40B4-BE49-F238E27FC236}">
                    <a16:creationId xmlns:a16="http://schemas.microsoft.com/office/drawing/2014/main" id="{C8F3200C-9B1B-E168-ACA1-A46E67532A43}"/>
                  </a:ext>
                </a:extLst>
              </p:cNvPr>
              <p:cNvCxnSpPr>
                <a:cxnSpLocks/>
                <a:stCxn id="39983" idx="0"/>
                <a:endCxn id="39983" idx="4"/>
              </p:cNvCxnSpPr>
              <p:nvPr/>
            </p:nvCxnSpPr>
            <p:spPr>
              <a:xfrm>
                <a:off x="5887392" y="387411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5" name="直接连接符 39984">
                <a:extLst>
                  <a:ext uri="{FF2B5EF4-FFF2-40B4-BE49-F238E27FC236}">
                    <a16:creationId xmlns:a16="http://schemas.microsoft.com/office/drawing/2014/main" id="{706E73D5-91F6-F9F9-EC64-1C93F4FDAFCF}"/>
                  </a:ext>
                </a:extLst>
              </p:cNvPr>
              <p:cNvCxnSpPr>
                <a:stCxn id="39983" idx="1"/>
                <a:endCxn id="39983" idx="3"/>
              </p:cNvCxnSpPr>
              <p:nvPr/>
            </p:nvCxnSpPr>
            <p:spPr>
              <a:xfrm>
                <a:off x="5798297" y="391101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86" name="椭圆 39985">
                <a:extLst>
                  <a:ext uri="{FF2B5EF4-FFF2-40B4-BE49-F238E27FC236}">
                    <a16:creationId xmlns:a16="http://schemas.microsoft.com/office/drawing/2014/main" id="{683E248C-006F-FE8D-5530-348441CE2925}"/>
                  </a:ext>
                </a:extLst>
              </p:cNvPr>
              <p:cNvSpPr/>
              <p:nvPr/>
            </p:nvSpPr>
            <p:spPr>
              <a:xfrm>
                <a:off x="6443580" y="387068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7" name="直接连接符 39986">
                <a:extLst>
                  <a:ext uri="{FF2B5EF4-FFF2-40B4-BE49-F238E27FC236}">
                    <a16:creationId xmlns:a16="http://schemas.microsoft.com/office/drawing/2014/main" id="{FCE8EA9E-50D8-E6BC-9961-F252B7F0AD1E}"/>
                  </a:ext>
                </a:extLst>
              </p:cNvPr>
              <p:cNvCxnSpPr>
                <a:stCxn id="39986" idx="0"/>
                <a:endCxn id="39986" idx="2"/>
              </p:cNvCxnSpPr>
              <p:nvPr/>
            </p:nvCxnSpPr>
            <p:spPr>
              <a:xfrm flipH="1">
                <a:off x="6443580" y="3870689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8" name="直接连接符 39987">
                <a:extLst>
                  <a:ext uri="{FF2B5EF4-FFF2-40B4-BE49-F238E27FC236}">
                    <a16:creationId xmlns:a16="http://schemas.microsoft.com/office/drawing/2014/main" id="{908FAF02-9D61-798B-3FEB-5924C82FAB38}"/>
                  </a:ext>
                </a:extLst>
              </p:cNvPr>
              <p:cNvCxnSpPr>
                <a:cxnSpLocks/>
                <a:stCxn id="39986" idx="7"/>
                <a:endCxn id="39986" idx="3"/>
              </p:cNvCxnSpPr>
              <p:nvPr/>
            </p:nvCxnSpPr>
            <p:spPr>
              <a:xfrm flipH="1">
                <a:off x="6480485" y="3907594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2A4599C9-2BC9-41EE-32ED-BC402B9F5B89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2A4599C9-2BC9-41EE-32ED-BC402B9F5B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0" name="组合 39989">
                <a:extLst>
                  <a:ext uri="{FF2B5EF4-FFF2-40B4-BE49-F238E27FC236}">
                    <a16:creationId xmlns:a16="http://schemas.microsoft.com/office/drawing/2014/main" id="{8DF55A4F-2AA7-B2CD-3AE6-084442D8A837}"/>
                  </a:ext>
                </a:extLst>
              </p:cNvPr>
              <p:cNvGrpSpPr/>
              <p:nvPr/>
            </p:nvGrpSpPr>
            <p:grpSpPr>
              <a:xfrm>
                <a:off x="6102486" y="3877153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1" name="椭圆 39990">
                  <a:extLst>
                    <a:ext uri="{FF2B5EF4-FFF2-40B4-BE49-F238E27FC236}">
                      <a16:creationId xmlns:a16="http://schemas.microsoft.com/office/drawing/2014/main" id="{FE83CBA4-9249-50A3-16A4-1C729CCAB764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2" name="直接连接符 39991">
                  <a:extLst>
                    <a:ext uri="{FF2B5EF4-FFF2-40B4-BE49-F238E27FC236}">
                      <a16:creationId xmlns:a16="http://schemas.microsoft.com/office/drawing/2014/main" id="{7982C220-6EA7-402C-567C-FBEF3BB0CAAD}"/>
                    </a:ext>
                  </a:extLst>
                </p:cNvPr>
                <p:cNvCxnSpPr>
                  <a:stCxn id="39991" idx="2"/>
                  <a:endCxn id="39991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3" name="直接连接符 39992">
                  <a:extLst>
                    <a:ext uri="{FF2B5EF4-FFF2-40B4-BE49-F238E27FC236}">
                      <a16:creationId xmlns:a16="http://schemas.microsoft.com/office/drawing/2014/main" id="{57CA8701-1D5C-0080-6970-CDD143305692}"/>
                    </a:ext>
                  </a:extLst>
                </p:cNvPr>
                <p:cNvCxnSpPr>
                  <a:stCxn id="39991" idx="1"/>
                  <a:endCxn id="39991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027" name="组合 40026">
              <a:extLst>
                <a:ext uri="{FF2B5EF4-FFF2-40B4-BE49-F238E27FC236}">
                  <a16:creationId xmlns:a16="http://schemas.microsoft.com/office/drawing/2014/main" id="{56B62B88-0220-A08D-F4AD-F9CA68A42E1A}"/>
                </a:ext>
              </a:extLst>
            </p:cNvPr>
            <p:cNvGrpSpPr/>
            <p:nvPr/>
          </p:nvGrpSpPr>
          <p:grpSpPr>
            <a:xfrm>
              <a:off x="5514871" y="4275180"/>
              <a:ext cx="1335650" cy="431490"/>
              <a:chOff x="5665225" y="4324777"/>
              <a:chExt cx="1335650" cy="431490"/>
            </a:xfrm>
          </p:grpSpPr>
          <p:sp>
            <p:nvSpPr>
              <p:cNvPr id="40026" name="矩形: 圆角 40025">
                <a:extLst>
                  <a:ext uri="{FF2B5EF4-FFF2-40B4-BE49-F238E27FC236}">
                    <a16:creationId xmlns:a16="http://schemas.microsoft.com/office/drawing/2014/main" id="{5CAFC2BA-DA05-4434-0F6F-F62E7C820FE3}"/>
                  </a:ext>
                </a:extLst>
              </p:cNvPr>
              <p:cNvSpPr/>
              <p:nvPr/>
            </p:nvSpPr>
            <p:spPr>
              <a:xfrm>
                <a:off x="5665225" y="4324777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C46143F0-25F6-E18C-B62E-5E9965EC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C46143F0-25F6-E18C-B62E-5E9965EC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6" name="组合 39995">
                <a:extLst>
                  <a:ext uri="{FF2B5EF4-FFF2-40B4-BE49-F238E27FC236}">
                    <a16:creationId xmlns:a16="http://schemas.microsoft.com/office/drawing/2014/main" id="{1A5AD3DA-9F5C-32D5-0193-63DFE54EA6FE}"/>
                  </a:ext>
                </a:extLst>
              </p:cNvPr>
              <p:cNvGrpSpPr/>
              <p:nvPr/>
            </p:nvGrpSpPr>
            <p:grpSpPr>
              <a:xfrm>
                <a:off x="5761392" y="4418462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7" name="椭圆 39996">
                  <a:extLst>
                    <a:ext uri="{FF2B5EF4-FFF2-40B4-BE49-F238E27FC236}">
                      <a16:creationId xmlns:a16="http://schemas.microsoft.com/office/drawing/2014/main" id="{41600F62-6897-3FF5-5E50-CCE021F99231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8" name="直接连接符 39997">
                  <a:extLst>
                    <a:ext uri="{FF2B5EF4-FFF2-40B4-BE49-F238E27FC236}">
                      <a16:creationId xmlns:a16="http://schemas.microsoft.com/office/drawing/2014/main" id="{2922A8A1-91DF-D6E6-1770-687C8B5FFB81}"/>
                    </a:ext>
                  </a:extLst>
                </p:cNvPr>
                <p:cNvCxnSpPr>
                  <a:stCxn id="39997" idx="2"/>
                  <a:endCxn id="39997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9" name="直接连接符 39998">
                  <a:extLst>
                    <a:ext uri="{FF2B5EF4-FFF2-40B4-BE49-F238E27FC236}">
                      <a16:creationId xmlns:a16="http://schemas.microsoft.com/office/drawing/2014/main" id="{B8CED514-7980-7CAC-EE4D-C421F55510DF}"/>
                    </a:ext>
                  </a:extLst>
                </p:cNvPr>
                <p:cNvCxnSpPr>
                  <a:stCxn id="39997" idx="1"/>
                  <a:endCxn id="39997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000" name="椭圆 39999">
                <a:extLst>
                  <a:ext uri="{FF2B5EF4-FFF2-40B4-BE49-F238E27FC236}">
                    <a16:creationId xmlns:a16="http://schemas.microsoft.com/office/drawing/2014/main" id="{F0F9B331-F5AF-9ABA-083F-C1415D20955B}"/>
                  </a:ext>
                </a:extLst>
              </p:cNvPr>
              <p:cNvSpPr/>
              <p:nvPr/>
            </p:nvSpPr>
            <p:spPr>
              <a:xfrm>
                <a:off x="6102414" y="441993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001" name="直接连接符 40000">
                <a:extLst>
                  <a:ext uri="{FF2B5EF4-FFF2-40B4-BE49-F238E27FC236}">
                    <a16:creationId xmlns:a16="http://schemas.microsoft.com/office/drawing/2014/main" id="{07B30F7A-B4DE-3667-9171-CB8ECCB1F48F}"/>
                  </a:ext>
                </a:extLst>
              </p:cNvPr>
              <p:cNvCxnSpPr>
                <a:stCxn id="40000" idx="0"/>
                <a:endCxn id="40000" idx="4"/>
              </p:cNvCxnSpPr>
              <p:nvPr/>
            </p:nvCxnSpPr>
            <p:spPr>
              <a:xfrm>
                <a:off x="6228414" y="4419939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02" name="直接连接符 40001">
                <a:extLst>
                  <a:ext uri="{FF2B5EF4-FFF2-40B4-BE49-F238E27FC236}">
                    <a16:creationId xmlns:a16="http://schemas.microsoft.com/office/drawing/2014/main" id="{DE79C52F-F54A-E429-9417-6BE3CB0C848D}"/>
                  </a:ext>
                </a:extLst>
              </p:cNvPr>
              <p:cNvCxnSpPr>
                <a:stCxn id="40000" idx="7"/>
                <a:endCxn id="40000" idx="5"/>
              </p:cNvCxnSpPr>
              <p:nvPr/>
            </p:nvCxnSpPr>
            <p:spPr>
              <a:xfrm>
                <a:off x="6317509" y="4456844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03" name="组合 40002">
                <a:extLst>
                  <a:ext uri="{FF2B5EF4-FFF2-40B4-BE49-F238E27FC236}">
                    <a16:creationId xmlns:a16="http://schemas.microsoft.com/office/drawing/2014/main" id="{8F21C157-EB2D-E210-C9DD-2617BAC38B34}"/>
                  </a:ext>
                </a:extLst>
              </p:cNvPr>
              <p:cNvGrpSpPr/>
              <p:nvPr/>
            </p:nvGrpSpPr>
            <p:grpSpPr>
              <a:xfrm>
                <a:off x="6443580" y="4423751"/>
                <a:ext cx="252000" cy="252000"/>
                <a:chOff x="8157614" y="5057431"/>
                <a:chExt cx="180000" cy="180000"/>
              </a:xfrm>
            </p:grpSpPr>
            <p:sp>
              <p:nvSpPr>
                <p:cNvPr id="40004" name="椭圆 40003">
                  <a:extLst>
                    <a:ext uri="{FF2B5EF4-FFF2-40B4-BE49-F238E27FC236}">
                      <a16:creationId xmlns:a16="http://schemas.microsoft.com/office/drawing/2014/main" id="{DD1D8DA0-52EA-9D77-EE26-789B883366D6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005" name="直接连接符 40004">
                  <a:extLst>
                    <a:ext uri="{FF2B5EF4-FFF2-40B4-BE49-F238E27FC236}">
                      <a16:creationId xmlns:a16="http://schemas.microsoft.com/office/drawing/2014/main" id="{610D85A6-0EE9-4223-5054-4139133D1802}"/>
                    </a:ext>
                  </a:extLst>
                </p:cNvPr>
                <p:cNvCxnSpPr>
                  <a:stCxn id="40004" idx="2"/>
                  <a:endCxn id="40004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6" name="直接连接符 40005">
                  <a:extLst>
                    <a:ext uri="{FF2B5EF4-FFF2-40B4-BE49-F238E27FC236}">
                      <a16:creationId xmlns:a16="http://schemas.microsoft.com/office/drawing/2014/main" id="{D5D4CC12-984E-7EF1-0C41-0F6341614325}"/>
                    </a:ext>
                  </a:extLst>
                </p:cNvPr>
                <p:cNvCxnSpPr>
                  <a:stCxn id="40004" idx="1"/>
                  <a:endCxn id="40004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028" name="文本框 40027">
              <a:extLst>
                <a:ext uri="{FF2B5EF4-FFF2-40B4-BE49-F238E27FC236}">
                  <a16:creationId xmlns:a16="http://schemas.microsoft.com/office/drawing/2014/main" id="{264CEBBF-9CF1-5C03-7B34-288AF055BAFA}"/>
                </a:ext>
              </a:extLst>
            </p:cNvPr>
            <p:cNvSpPr txBox="1"/>
            <p:nvPr/>
          </p:nvSpPr>
          <p:spPr>
            <a:xfrm>
              <a:off x="5015759" y="2720276"/>
              <a:ext cx="2333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候选实体对提示组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29" name="矩形: 圆角 40028">
              <a:extLst>
                <a:ext uri="{FF2B5EF4-FFF2-40B4-BE49-F238E27FC236}">
                  <a16:creationId xmlns:a16="http://schemas.microsoft.com/office/drawing/2014/main" id="{C8C93FA6-0F88-C9E0-B882-AB0B9F57666E}"/>
                </a:ext>
              </a:extLst>
            </p:cNvPr>
            <p:cNvSpPr/>
            <p:nvPr/>
          </p:nvSpPr>
          <p:spPr>
            <a:xfrm>
              <a:off x="5405466" y="3095519"/>
              <a:ext cx="1542428" cy="1701952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031" name="直接箭头连接符 40030">
              <a:extLst>
                <a:ext uri="{FF2B5EF4-FFF2-40B4-BE49-F238E27FC236}">
                  <a16:creationId xmlns:a16="http://schemas.microsoft.com/office/drawing/2014/main" id="{81B1D77D-C79D-7EC5-FDFA-F52DB7DA454E}"/>
                </a:ext>
              </a:extLst>
            </p:cNvPr>
            <p:cNvCxnSpPr>
              <a:cxnSpLocks/>
              <a:stCxn id="39974" idx="3"/>
            </p:cNvCxnSpPr>
            <p:nvPr/>
          </p:nvCxnSpPr>
          <p:spPr>
            <a:xfrm>
              <a:off x="4118621" y="3792061"/>
              <a:ext cx="1265487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33" name="文本框 40032">
              <a:extLst>
                <a:ext uri="{FF2B5EF4-FFF2-40B4-BE49-F238E27FC236}">
                  <a16:creationId xmlns:a16="http://schemas.microsoft.com/office/drawing/2014/main" id="{36F1DF96-DBBC-DD94-6C18-13EF905E97AA}"/>
                </a:ext>
              </a:extLst>
            </p:cNvPr>
            <p:cNvSpPr txBox="1"/>
            <p:nvPr/>
          </p:nvSpPr>
          <p:spPr>
            <a:xfrm>
              <a:off x="867363" y="4057176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  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34" name="文本框 40033">
              <a:extLst>
                <a:ext uri="{FF2B5EF4-FFF2-40B4-BE49-F238E27FC236}">
                  <a16:creationId xmlns:a16="http://schemas.microsoft.com/office/drawing/2014/main" id="{807A34F0-E484-B8D5-BD39-019B150C7E0A}"/>
                </a:ext>
              </a:extLst>
            </p:cNvPr>
            <p:cNvSpPr txBox="1"/>
            <p:nvPr/>
          </p:nvSpPr>
          <p:spPr>
            <a:xfrm>
              <a:off x="3600512" y="3478057"/>
              <a:ext cx="2203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多样化策略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045" name="组合 40044">
              <a:extLst>
                <a:ext uri="{FF2B5EF4-FFF2-40B4-BE49-F238E27FC236}">
                  <a16:creationId xmlns:a16="http://schemas.microsoft.com/office/drawing/2014/main" id="{DD0A303E-6441-85B8-FB94-651B7E6209B8}"/>
                </a:ext>
              </a:extLst>
            </p:cNvPr>
            <p:cNvGrpSpPr/>
            <p:nvPr/>
          </p:nvGrpSpPr>
          <p:grpSpPr>
            <a:xfrm>
              <a:off x="7667642" y="3509984"/>
              <a:ext cx="1252338" cy="765196"/>
              <a:chOff x="7574115" y="3509984"/>
              <a:chExt cx="1252338" cy="765196"/>
            </a:xfrm>
          </p:grpSpPr>
          <p:sp>
            <p:nvSpPr>
              <p:cNvPr id="40042" name="矩形: 剪去对角 40041">
                <a:extLst>
                  <a:ext uri="{FF2B5EF4-FFF2-40B4-BE49-F238E27FC236}">
                    <a16:creationId xmlns:a16="http://schemas.microsoft.com/office/drawing/2014/main" id="{C4A34C94-5A84-E300-FB41-41CE26F2CA26}"/>
                  </a:ext>
                </a:extLst>
              </p:cNvPr>
              <p:cNvSpPr/>
              <p:nvPr/>
            </p:nvSpPr>
            <p:spPr>
              <a:xfrm>
                <a:off x="7574115" y="350998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3" name="矩形: 剪去对角 40042">
                <a:extLst>
                  <a:ext uri="{FF2B5EF4-FFF2-40B4-BE49-F238E27FC236}">
                    <a16:creationId xmlns:a16="http://schemas.microsoft.com/office/drawing/2014/main" id="{F4BE67F1-02D8-3D85-1060-4154CE826080}"/>
                  </a:ext>
                </a:extLst>
              </p:cNvPr>
              <p:cNvSpPr/>
              <p:nvPr/>
            </p:nvSpPr>
            <p:spPr>
              <a:xfrm>
                <a:off x="7695161" y="362236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4" name="矩形: 剪去对角 40043">
                <a:extLst>
                  <a:ext uri="{FF2B5EF4-FFF2-40B4-BE49-F238E27FC236}">
                    <a16:creationId xmlns:a16="http://schemas.microsoft.com/office/drawing/2014/main" id="{61B1260B-4D5A-C78D-5F51-2BAC9D86F40C}"/>
                  </a:ext>
                </a:extLst>
              </p:cNvPr>
              <p:cNvSpPr/>
              <p:nvPr/>
            </p:nvSpPr>
            <p:spPr>
              <a:xfrm>
                <a:off x="7812043" y="3718920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</p:grpSp>
        <p:cxnSp>
          <p:nvCxnSpPr>
            <p:cNvPr id="40047" name="直接箭头连接符 40046">
              <a:extLst>
                <a:ext uri="{FF2B5EF4-FFF2-40B4-BE49-F238E27FC236}">
                  <a16:creationId xmlns:a16="http://schemas.microsoft.com/office/drawing/2014/main" id="{674D62FC-8799-2857-F699-6C484C22D49E}"/>
                </a:ext>
              </a:extLst>
            </p:cNvPr>
            <p:cNvCxnSpPr>
              <a:cxnSpLocks/>
              <a:stCxn id="40029" idx="3"/>
            </p:cNvCxnSpPr>
            <p:nvPr/>
          </p:nvCxnSpPr>
          <p:spPr>
            <a:xfrm flipV="1">
              <a:off x="6947894" y="3939456"/>
              <a:ext cx="719748" cy="703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50" name="文本框 40049">
              <a:extLst>
                <a:ext uri="{FF2B5EF4-FFF2-40B4-BE49-F238E27FC236}">
                  <a16:creationId xmlns:a16="http://schemas.microsoft.com/office/drawing/2014/main" id="{32611B7A-CFE8-9CED-BD0A-FC2571F29F35}"/>
                </a:ext>
              </a:extLst>
            </p:cNvPr>
            <p:cNvSpPr txBox="1"/>
            <p:nvPr/>
          </p:nvSpPr>
          <p:spPr>
            <a:xfrm>
              <a:off x="6891328" y="3621229"/>
              <a:ext cx="7700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D3550C30-A35A-2E99-BE7A-F6F37669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6595DC-DA3A-1DEC-876F-FC20C833577A}"/>
                  </a:ext>
                </a:extLst>
              </p:cNvPr>
              <p:cNvSpPr txBox="1"/>
              <p:nvPr/>
            </p:nvSpPr>
            <p:spPr>
              <a:xfrm>
                <a:off x="449263" y="1443672"/>
                <a:ext cx="8633778" cy="5523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具体步骤</a:t>
                </a: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基于分组学习的提示构建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）特征聚类</a:t>
                </a:r>
                <a:endPara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</a:t>
                </a:r>
                <a:r>
                  <a:rPr kumimoji="1"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HDBSCAN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完成初步聚类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𝒌</m:t>
                    </m:r>
                  </m:oMath>
                </a14:m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近邻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的噪声重分配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确保候选实体对特征的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高覆盖率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簇内一致性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6595DC-DA3A-1DEC-876F-FC20C833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443672"/>
                <a:ext cx="8633778" cy="5523756"/>
              </a:xfrm>
              <a:prstGeom prst="rect">
                <a:avLst/>
              </a:prstGeom>
              <a:blipFill>
                <a:blip r:embed="rId8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5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99DA-2B82-E7C1-2BB4-BB862EE1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9C998A86-ADE6-3712-BFC3-F7F5F9CC10C1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1EADF467-8206-0A3D-6384-3ACBC68100C5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8444933E-16CF-D5F0-BCD6-6AEBD283B752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2883B701-92A1-9875-173C-1EFFF3FF077E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AC39A4AB-0F4C-5DF2-5885-3F7A6C73B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8F86FA-D1AA-026D-81B3-942257AACB01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基于分组学习与迭代微调的分层实体匹配方法</a:t>
            </a:r>
          </a:p>
        </p:txBody>
      </p:sp>
      <p:grpSp>
        <p:nvGrpSpPr>
          <p:cNvPr id="40051" name="组合 40050">
            <a:extLst>
              <a:ext uri="{FF2B5EF4-FFF2-40B4-BE49-F238E27FC236}">
                <a16:creationId xmlns:a16="http://schemas.microsoft.com/office/drawing/2014/main" id="{058232BA-0007-93CF-D70F-A412F3BA1683}"/>
              </a:ext>
            </a:extLst>
          </p:cNvPr>
          <p:cNvGrpSpPr/>
          <p:nvPr/>
        </p:nvGrpSpPr>
        <p:grpSpPr>
          <a:xfrm>
            <a:off x="286703" y="2282123"/>
            <a:ext cx="8633277" cy="2565569"/>
            <a:chOff x="286703" y="2539679"/>
            <a:chExt cx="8633277" cy="25655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4A11BBB-98BC-22C4-3B96-75FEF9FDC5B4}"/>
                </a:ext>
              </a:extLst>
            </p:cNvPr>
            <p:cNvGrpSpPr/>
            <p:nvPr/>
          </p:nvGrpSpPr>
          <p:grpSpPr>
            <a:xfrm>
              <a:off x="286703" y="2539679"/>
              <a:ext cx="1141411" cy="947107"/>
              <a:chOff x="511175" y="2470774"/>
              <a:chExt cx="1141411" cy="947107"/>
            </a:xfrm>
          </p:grpSpPr>
          <p:sp>
            <p:nvSpPr>
              <p:cNvPr id="10" name="波形 9">
                <a:extLst>
                  <a:ext uri="{FF2B5EF4-FFF2-40B4-BE49-F238E27FC236}">
                    <a16:creationId xmlns:a16="http://schemas.microsoft.com/office/drawing/2014/main" id="{C7CB685A-019E-834A-E6D9-A835823AD9FF}"/>
                  </a:ext>
                </a:extLst>
              </p:cNvPr>
              <p:cNvSpPr/>
              <p:nvPr/>
            </p:nvSpPr>
            <p:spPr>
              <a:xfrm>
                <a:off x="511175" y="2470774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波形 7">
                <a:extLst>
                  <a:ext uri="{FF2B5EF4-FFF2-40B4-BE49-F238E27FC236}">
                    <a16:creationId xmlns:a16="http://schemas.microsoft.com/office/drawing/2014/main" id="{B0E81620-5014-3146-30CD-1968D2196F4A}"/>
                  </a:ext>
                </a:extLst>
              </p:cNvPr>
              <p:cNvSpPr/>
              <p:nvPr/>
            </p:nvSpPr>
            <p:spPr>
              <a:xfrm>
                <a:off x="576263" y="2561896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1F7BE898-3A0D-5792-BD5B-400BF0D61379}"/>
                      </a:ext>
                    </a:extLst>
                  </p:cNvPr>
                  <p:cNvSpPr/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solidFill>
                    <a:srgbClr val="FCFBE6"/>
                  </a:solidFill>
                  <a:ln>
                    <a:solidFill>
                      <a:srgbClr val="B3923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,?)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1F7BE898-3A0D-5792-BD5B-400BF0D613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blipFill>
                    <a:blip r:embed="rId3"/>
                    <a:stretch>
                      <a:fillRect l="-5357"/>
                    </a:stretch>
                  </a:blipFill>
                  <a:ln>
                    <a:solidFill>
                      <a:srgbClr val="B39235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26CC7F6-4647-37B7-3734-F97A4BB994DC}"/>
                </a:ext>
              </a:extLst>
            </p:cNvPr>
            <p:cNvGrpSpPr/>
            <p:nvPr/>
          </p:nvGrpSpPr>
          <p:grpSpPr>
            <a:xfrm>
              <a:off x="286703" y="3553459"/>
              <a:ext cx="1228725" cy="647293"/>
              <a:chOff x="576260" y="3704260"/>
              <a:chExt cx="1228725" cy="647293"/>
            </a:xfrm>
          </p:grpSpPr>
          <p:sp>
            <p:nvSpPr>
              <p:cNvPr id="13" name="梯形 12">
                <a:extLst>
                  <a:ext uri="{FF2B5EF4-FFF2-40B4-BE49-F238E27FC236}">
                    <a16:creationId xmlns:a16="http://schemas.microsoft.com/office/drawing/2014/main" id="{03410948-2350-3C32-1C2A-0E4386B0782B}"/>
                  </a:ext>
                </a:extLst>
              </p:cNvPr>
              <p:cNvSpPr/>
              <p:nvPr/>
            </p:nvSpPr>
            <p:spPr>
              <a:xfrm rot="10800000">
                <a:off x="576260" y="3704260"/>
                <a:ext cx="1141411" cy="627383"/>
              </a:xfrm>
              <a:prstGeom prst="trapezoid">
                <a:avLst/>
              </a:prstGeom>
              <a:solidFill>
                <a:srgbClr val="EFEFEF"/>
              </a:solidFill>
              <a:ln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FB70E07-D69A-F332-D9FA-2AACF873A87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特征提取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oMath>
                      </m:oMathPara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FB70E07-D69A-F332-D9FA-2AACF873A8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69" t="-5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CEBAC99-6BF0-EB1C-E884-85AFDDD74079}"/>
                </a:ext>
              </a:extLst>
            </p:cNvPr>
            <p:cNvGrpSpPr/>
            <p:nvPr/>
          </p:nvGrpSpPr>
          <p:grpSpPr>
            <a:xfrm>
              <a:off x="366098" y="4267425"/>
              <a:ext cx="982619" cy="837823"/>
              <a:chOff x="650877" y="4707802"/>
              <a:chExt cx="982619" cy="837823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711CF71F-C605-A7DD-CD5C-3E444B5D8E65}"/>
                  </a:ext>
                </a:extLst>
              </p:cNvPr>
              <p:cNvSpPr/>
              <p:nvPr/>
            </p:nvSpPr>
            <p:spPr>
              <a:xfrm>
                <a:off x="650877" y="4707802"/>
                <a:ext cx="982619" cy="778597"/>
              </a:xfrm>
              <a:prstGeom prst="roundRect">
                <a:avLst/>
              </a:prstGeom>
              <a:noFill/>
              <a:ln w="19050">
                <a:solidFill>
                  <a:srgbClr val="DFDFD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53DB385-1551-EB31-7B6B-3417EC60EDE9}"/>
                  </a:ext>
                </a:extLst>
              </p:cNvPr>
              <p:cNvGrpSpPr/>
              <p:nvPr/>
            </p:nvGrpSpPr>
            <p:grpSpPr>
              <a:xfrm>
                <a:off x="721533" y="4790132"/>
                <a:ext cx="842862" cy="147506"/>
                <a:chOff x="721533" y="4265034"/>
                <a:chExt cx="842862" cy="14750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2C22E2F-572C-56AF-9FF6-7884477AEB4C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90DD809-F5F8-CF12-5C2E-AAA273531282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8DEA439-EFDF-31F3-549E-5DC988F049A2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5F063AC-D1CA-2F33-19E2-BACA02B210F8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EC0124-4F37-D841-9A11-71404CF3649D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C52CC334-9401-B55D-CC5D-A0F32C4EE3A3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C52CC334-9401-B55D-CC5D-A0F32C4EE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2CE71A9C-135C-99C6-EDEE-28E8D4B36520}"/>
                  </a:ext>
                </a:extLst>
              </p:cNvPr>
              <p:cNvGrpSpPr/>
              <p:nvPr/>
            </p:nvGrpSpPr>
            <p:grpSpPr>
              <a:xfrm>
                <a:off x="721533" y="4974767"/>
                <a:ext cx="842862" cy="147506"/>
                <a:chOff x="721533" y="4265034"/>
                <a:chExt cx="842862" cy="147506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92DA66A6-AE53-A71E-2921-4E87FDDF038C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ECDE9476-5A3F-B565-D429-1F517E2ED983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9FE617F-9860-D0CF-A5CB-0746F4C04A41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43E192B-4E86-D828-7131-0543DEF2E42C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428BD33-54B9-E359-E69A-5AD4FB2EB8FB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F25E9F3F-D19A-FAB4-72D8-09C0DE97939A}"/>
                  </a:ext>
                </a:extLst>
              </p:cNvPr>
              <p:cNvGrpSpPr/>
              <p:nvPr/>
            </p:nvGrpSpPr>
            <p:grpSpPr>
              <a:xfrm>
                <a:off x="721533" y="5158576"/>
                <a:ext cx="842862" cy="147506"/>
                <a:chOff x="721533" y="4265034"/>
                <a:chExt cx="842862" cy="147506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4A81937-E37C-33E9-7223-F808D01DED52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3EECC8C-A586-CEAB-8B01-7B93D9E6CB4A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AAEF623A-BAB8-065E-1C44-DA39BAD32461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7052E4B-262A-F43E-7B2D-AA85D4DC4B9B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6042D81E-A786-C5E2-47E5-84345DDCA858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DBCDA27-1F04-E234-EB3D-A8FB4ED8E77A}"/>
                      </a:ext>
                    </a:extLst>
                  </p:cNvPr>
                  <p:cNvSpPr txBox="1"/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DBCDA27-1F04-E234-EB3D-A8FB4ED8E7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C4C7B351-003F-85CF-F0B4-50DB09290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C4C7B351-003F-85CF-F0B4-50DB09290C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0D65CA6-9FCE-6807-DCC8-48118BDBEBA0}"/>
                </a:ext>
              </a:extLst>
            </p:cNvPr>
            <p:cNvGrpSpPr/>
            <p:nvPr/>
          </p:nvGrpSpPr>
          <p:grpSpPr>
            <a:xfrm>
              <a:off x="2515324" y="3098262"/>
              <a:ext cx="941587" cy="742865"/>
              <a:chOff x="2782024" y="3098262"/>
              <a:chExt cx="941587" cy="742865"/>
            </a:xfrm>
          </p:grpSpPr>
          <p:sp>
            <p:nvSpPr>
              <p:cNvPr id="39963" name="椭圆 39962">
                <a:extLst>
                  <a:ext uri="{FF2B5EF4-FFF2-40B4-BE49-F238E27FC236}">
                    <a16:creationId xmlns:a16="http://schemas.microsoft.com/office/drawing/2014/main" id="{0E5EACAB-C249-4D14-84D1-BD65F34D64E7}"/>
                  </a:ext>
                </a:extLst>
              </p:cNvPr>
              <p:cNvSpPr/>
              <p:nvPr/>
            </p:nvSpPr>
            <p:spPr>
              <a:xfrm>
                <a:off x="2782024" y="3098262"/>
                <a:ext cx="941587" cy="74286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77FB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4" name="椭圆 39963">
                <a:extLst>
                  <a:ext uri="{FF2B5EF4-FFF2-40B4-BE49-F238E27FC236}">
                    <a16:creationId xmlns:a16="http://schemas.microsoft.com/office/drawing/2014/main" id="{3429D9A1-E567-AFCC-1DDB-95048ACC040E}"/>
                  </a:ext>
                </a:extLst>
              </p:cNvPr>
              <p:cNvSpPr/>
              <p:nvPr/>
            </p:nvSpPr>
            <p:spPr>
              <a:xfrm>
                <a:off x="3019516" y="350998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5" name="椭圆 39964">
                <a:extLst>
                  <a:ext uri="{FF2B5EF4-FFF2-40B4-BE49-F238E27FC236}">
                    <a16:creationId xmlns:a16="http://schemas.microsoft.com/office/drawing/2014/main" id="{51B535ED-3DA0-4E44-115D-58BDEBC3B29A}"/>
                  </a:ext>
                </a:extLst>
              </p:cNvPr>
              <p:cNvSpPr/>
              <p:nvPr/>
            </p:nvSpPr>
            <p:spPr>
              <a:xfrm>
                <a:off x="2929354" y="323833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6" name="直接连接符 39965">
                <a:extLst>
                  <a:ext uri="{FF2B5EF4-FFF2-40B4-BE49-F238E27FC236}">
                    <a16:creationId xmlns:a16="http://schemas.microsoft.com/office/drawing/2014/main" id="{F5B30D90-9583-C3D8-0018-425E790D17B4}"/>
                  </a:ext>
                </a:extLst>
              </p:cNvPr>
              <p:cNvCxnSpPr>
                <a:cxnSpLocks/>
                <a:stCxn id="39965" idx="0"/>
                <a:endCxn id="39965" idx="4"/>
              </p:cNvCxnSpPr>
              <p:nvPr/>
            </p:nvCxnSpPr>
            <p:spPr>
              <a:xfrm>
                <a:off x="3055354" y="323833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7" name="直接连接符 39966">
                <a:extLst>
                  <a:ext uri="{FF2B5EF4-FFF2-40B4-BE49-F238E27FC236}">
                    <a16:creationId xmlns:a16="http://schemas.microsoft.com/office/drawing/2014/main" id="{EBEE8BD5-679A-3846-D676-37A7EB1A0EE9}"/>
                  </a:ext>
                </a:extLst>
              </p:cNvPr>
              <p:cNvCxnSpPr>
                <a:stCxn id="39965" idx="1"/>
                <a:endCxn id="39965" idx="3"/>
              </p:cNvCxnSpPr>
              <p:nvPr/>
            </p:nvCxnSpPr>
            <p:spPr>
              <a:xfrm>
                <a:off x="2966259" y="327523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68" name="组合 39967">
                <a:extLst>
                  <a:ext uri="{FF2B5EF4-FFF2-40B4-BE49-F238E27FC236}">
                    <a16:creationId xmlns:a16="http://schemas.microsoft.com/office/drawing/2014/main" id="{C6B9292B-0132-F51D-1F5A-B6CF2452D7A2}"/>
                  </a:ext>
                </a:extLst>
              </p:cNvPr>
              <p:cNvGrpSpPr/>
              <p:nvPr/>
            </p:nvGrpSpPr>
            <p:grpSpPr>
              <a:xfrm>
                <a:off x="3397516" y="3351599"/>
                <a:ext cx="252000" cy="252000"/>
                <a:chOff x="6812443" y="4269749"/>
                <a:chExt cx="180000" cy="180000"/>
              </a:xfrm>
            </p:grpSpPr>
            <p:sp>
              <p:nvSpPr>
                <p:cNvPr id="39971" name="椭圆 39970">
                  <a:extLst>
                    <a:ext uri="{FF2B5EF4-FFF2-40B4-BE49-F238E27FC236}">
                      <a16:creationId xmlns:a16="http://schemas.microsoft.com/office/drawing/2014/main" id="{8B925F91-46BC-893A-398B-4D11796843CC}"/>
                    </a:ext>
                  </a:extLst>
                </p:cNvPr>
                <p:cNvSpPr/>
                <p:nvPr/>
              </p:nvSpPr>
              <p:spPr>
                <a:xfrm>
                  <a:off x="6812443" y="426974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2" name="直接连接符 39971">
                  <a:extLst>
                    <a:ext uri="{FF2B5EF4-FFF2-40B4-BE49-F238E27FC236}">
                      <a16:creationId xmlns:a16="http://schemas.microsoft.com/office/drawing/2014/main" id="{C470F24A-449D-9182-EAD0-05551FC350C4}"/>
                    </a:ext>
                  </a:extLst>
                </p:cNvPr>
                <p:cNvCxnSpPr>
                  <a:stCxn id="39971" idx="0"/>
                  <a:endCxn id="39971" idx="4"/>
                </p:cNvCxnSpPr>
                <p:nvPr/>
              </p:nvCxnSpPr>
              <p:spPr>
                <a:xfrm>
                  <a:off x="6902443" y="4269749"/>
                  <a:ext cx="0" cy="18000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73" name="直接连接符 39972">
                  <a:extLst>
                    <a:ext uri="{FF2B5EF4-FFF2-40B4-BE49-F238E27FC236}">
                      <a16:creationId xmlns:a16="http://schemas.microsoft.com/office/drawing/2014/main" id="{D6513260-95E2-C959-1ADE-E097EDFED58D}"/>
                    </a:ext>
                  </a:extLst>
                </p:cNvPr>
                <p:cNvCxnSpPr>
                  <a:stCxn id="39971" idx="1"/>
                  <a:endCxn id="39971" idx="3"/>
                </p:cNvCxnSpPr>
                <p:nvPr/>
              </p:nvCxnSpPr>
              <p:spPr>
                <a:xfrm>
                  <a:off x="6838803" y="4296109"/>
                  <a:ext cx="0" cy="12728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969" name="直接连接符 39968">
                <a:extLst>
                  <a:ext uri="{FF2B5EF4-FFF2-40B4-BE49-F238E27FC236}">
                    <a16:creationId xmlns:a16="http://schemas.microsoft.com/office/drawing/2014/main" id="{A39EA6AF-FC66-2FF5-319D-C158BF55C5D6}"/>
                  </a:ext>
                </a:extLst>
              </p:cNvPr>
              <p:cNvCxnSpPr>
                <a:stCxn id="39964" idx="0"/>
                <a:endCxn id="39964" idx="4"/>
              </p:cNvCxnSpPr>
              <p:nvPr/>
            </p:nvCxnSpPr>
            <p:spPr>
              <a:xfrm>
                <a:off x="3145516" y="3509984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0" name="直接连接符 39969">
                <a:extLst>
                  <a:ext uri="{FF2B5EF4-FFF2-40B4-BE49-F238E27FC236}">
                    <a16:creationId xmlns:a16="http://schemas.microsoft.com/office/drawing/2014/main" id="{B6C3FA47-A425-E623-CCF4-D6D891DEC0B9}"/>
                  </a:ext>
                </a:extLst>
              </p:cNvPr>
              <p:cNvCxnSpPr>
                <a:stCxn id="39964" idx="7"/>
                <a:endCxn id="39964" idx="5"/>
              </p:cNvCxnSpPr>
              <p:nvPr/>
            </p:nvCxnSpPr>
            <p:spPr>
              <a:xfrm>
                <a:off x="3234611" y="3546889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9BD8DE9-8BBD-02A2-6F8F-5E9FA0069BFD}"/>
                </a:ext>
              </a:extLst>
            </p:cNvPr>
            <p:cNvGrpSpPr/>
            <p:nvPr/>
          </p:nvGrpSpPr>
          <p:grpSpPr>
            <a:xfrm>
              <a:off x="2191899" y="3958034"/>
              <a:ext cx="1051068" cy="783441"/>
              <a:chOff x="2458599" y="3958034"/>
              <a:chExt cx="1051068" cy="783441"/>
            </a:xfrm>
          </p:grpSpPr>
          <p:sp>
            <p:nvSpPr>
              <p:cNvPr id="39944" name="椭圆 39943">
                <a:extLst>
                  <a:ext uri="{FF2B5EF4-FFF2-40B4-BE49-F238E27FC236}">
                    <a16:creationId xmlns:a16="http://schemas.microsoft.com/office/drawing/2014/main" id="{A7E6FC22-83A6-2AFF-1A1E-061DE66FEEE9}"/>
                  </a:ext>
                </a:extLst>
              </p:cNvPr>
              <p:cNvSpPr/>
              <p:nvPr/>
            </p:nvSpPr>
            <p:spPr>
              <a:xfrm>
                <a:off x="2458599" y="3958034"/>
                <a:ext cx="1051068" cy="7834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7A2A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0" name="椭圆 39959">
                <a:extLst>
                  <a:ext uri="{FF2B5EF4-FFF2-40B4-BE49-F238E27FC236}">
                    <a16:creationId xmlns:a16="http://schemas.microsoft.com/office/drawing/2014/main" id="{99A67EB9-D88E-DAED-EB47-099A515445F6}"/>
                  </a:ext>
                </a:extLst>
              </p:cNvPr>
              <p:cNvSpPr/>
              <p:nvPr/>
            </p:nvSpPr>
            <p:spPr>
              <a:xfrm>
                <a:off x="2968893" y="441846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1" name="直接连接符 39960">
                <a:extLst>
                  <a:ext uri="{FF2B5EF4-FFF2-40B4-BE49-F238E27FC236}">
                    <a16:creationId xmlns:a16="http://schemas.microsoft.com/office/drawing/2014/main" id="{B23E4136-469D-0E65-F81C-27757AEAA21B}"/>
                  </a:ext>
                </a:extLst>
              </p:cNvPr>
              <p:cNvCxnSpPr>
                <a:stCxn id="39960" idx="2"/>
                <a:endCxn id="39960" idx="6"/>
              </p:cNvCxnSpPr>
              <p:nvPr/>
            </p:nvCxnSpPr>
            <p:spPr>
              <a:xfrm>
                <a:off x="2968893" y="4544462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2" name="直接连接符 39961">
                <a:extLst>
                  <a:ext uri="{FF2B5EF4-FFF2-40B4-BE49-F238E27FC236}">
                    <a16:creationId xmlns:a16="http://schemas.microsoft.com/office/drawing/2014/main" id="{0FB668F5-60DB-2599-C95D-CD1EE962BCB0}"/>
                  </a:ext>
                </a:extLst>
              </p:cNvPr>
              <p:cNvCxnSpPr>
                <a:stCxn id="39960" idx="1"/>
                <a:endCxn id="39960" idx="7"/>
              </p:cNvCxnSpPr>
              <p:nvPr/>
            </p:nvCxnSpPr>
            <p:spPr>
              <a:xfrm>
                <a:off x="3005797" y="4455366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8" name="椭圆 39957">
                <a:extLst>
                  <a:ext uri="{FF2B5EF4-FFF2-40B4-BE49-F238E27FC236}">
                    <a16:creationId xmlns:a16="http://schemas.microsoft.com/office/drawing/2014/main" id="{936AA191-509A-AA55-91EB-EF8C30FE656F}"/>
                  </a:ext>
                </a:extLst>
              </p:cNvPr>
              <p:cNvSpPr/>
              <p:nvPr/>
            </p:nvSpPr>
            <p:spPr>
              <a:xfrm>
                <a:off x="2722794" y="40507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9" name="直接连接符 39958">
                <a:extLst>
                  <a:ext uri="{FF2B5EF4-FFF2-40B4-BE49-F238E27FC236}">
                    <a16:creationId xmlns:a16="http://schemas.microsoft.com/office/drawing/2014/main" id="{24B9D63C-94D0-6A91-5CAE-C6B1BB0BB494}"/>
                  </a:ext>
                </a:extLst>
              </p:cNvPr>
              <p:cNvCxnSpPr>
                <a:stCxn id="39958" idx="2"/>
                <a:endCxn id="39958" idx="6"/>
              </p:cNvCxnSpPr>
              <p:nvPr/>
            </p:nvCxnSpPr>
            <p:spPr>
              <a:xfrm>
                <a:off x="2722794" y="4176709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5" name="椭圆 39954">
                <a:extLst>
                  <a:ext uri="{FF2B5EF4-FFF2-40B4-BE49-F238E27FC236}">
                    <a16:creationId xmlns:a16="http://schemas.microsoft.com/office/drawing/2014/main" id="{F3013357-9C01-DC04-9321-BC45A88BB808}"/>
                  </a:ext>
                </a:extLst>
              </p:cNvPr>
              <p:cNvSpPr/>
              <p:nvPr/>
            </p:nvSpPr>
            <p:spPr>
              <a:xfrm>
                <a:off x="2596814" y="436382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6" name="直接连接符 39955">
                <a:extLst>
                  <a:ext uri="{FF2B5EF4-FFF2-40B4-BE49-F238E27FC236}">
                    <a16:creationId xmlns:a16="http://schemas.microsoft.com/office/drawing/2014/main" id="{2751C1BE-02EF-F3E4-1BBA-30D69D628510}"/>
                  </a:ext>
                </a:extLst>
              </p:cNvPr>
              <p:cNvCxnSpPr>
                <a:stCxn id="39955" idx="2"/>
                <a:endCxn id="39955" idx="6"/>
              </p:cNvCxnSpPr>
              <p:nvPr/>
            </p:nvCxnSpPr>
            <p:spPr>
              <a:xfrm>
                <a:off x="2596814" y="448982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7" name="直接连接符 39956">
                <a:extLst>
                  <a:ext uri="{FF2B5EF4-FFF2-40B4-BE49-F238E27FC236}">
                    <a16:creationId xmlns:a16="http://schemas.microsoft.com/office/drawing/2014/main" id="{608B1856-60D5-F2C6-CFA8-7A96D5A9FC00}"/>
                  </a:ext>
                </a:extLst>
              </p:cNvPr>
              <p:cNvCxnSpPr>
                <a:stCxn id="39955" idx="1"/>
                <a:endCxn id="39955" idx="7"/>
              </p:cNvCxnSpPr>
              <p:nvPr/>
            </p:nvCxnSpPr>
            <p:spPr>
              <a:xfrm>
                <a:off x="2633718" y="440073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49" name="椭圆 39948">
                <a:extLst>
                  <a:ext uri="{FF2B5EF4-FFF2-40B4-BE49-F238E27FC236}">
                    <a16:creationId xmlns:a16="http://schemas.microsoft.com/office/drawing/2014/main" id="{82FB9B68-B84C-0DF1-55BE-1DCB9C85F28A}"/>
                  </a:ext>
                </a:extLst>
              </p:cNvPr>
              <p:cNvSpPr/>
              <p:nvPr/>
            </p:nvSpPr>
            <p:spPr>
              <a:xfrm>
                <a:off x="3126818" y="409606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0" name="直接连接符 39949">
                <a:extLst>
                  <a:ext uri="{FF2B5EF4-FFF2-40B4-BE49-F238E27FC236}">
                    <a16:creationId xmlns:a16="http://schemas.microsoft.com/office/drawing/2014/main" id="{7A6EE599-9FC2-995E-B914-C34DB8B27077}"/>
                  </a:ext>
                </a:extLst>
              </p:cNvPr>
              <p:cNvCxnSpPr>
                <a:stCxn id="39949" idx="2"/>
                <a:endCxn id="39949" idx="6"/>
              </p:cNvCxnSpPr>
              <p:nvPr/>
            </p:nvCxnSpPr>
            <p:spPr>
              <a:xfrm>
                <a:off x="3126818" y="422206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4" name="直接连接符 39953">
                <a:extLst>
                  <a:ext uri="{FF2B5EF4-FFF2-40B4-BE49-F238E27FC236}">
                    <a16:creationId xmlns:a16="http://schemas.microsoft.com/office/drawing/2014/main" id="{7927327C-6057-65FE-9A66-1572130B5811}"/>
                  </a:ext>
                </a:extLst>
              </p:cNvPr>
              <p:cNvCxnSpPr>
                <a:stCxn id="39949" idx="1"/>
                <a:endCxn id="39949" idx="7"/>
              </p:cNvCxnSpPr>
              <p:nvPr/>
            </p:nvCxnSpPr>
            <p:spPr>
              <a:xfrm>
                <a:off x="3163722" y="413297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31D2170-E5F2-23C6-C84F-85FD0F71E131}"/>
                </a:ext>
              </a:extLst>
            </p:cNvPr>
            <p:cNvGrpSpPr/>
            <p:nvPr/>
          </p:nvGrpSpPr>
          <p:grpSpPr>
            <a:xfrm>
              <a:off x="3431592" y="3765055"/>
              <a:ext cx="547124" cy="914022"/>
              <a:chOff x="3841385" y="5142812"/>
              <a:chExt cx="547124" cy="91402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BB8BCC1-DA00-2EEA-3543-B304C45725F4}"/>
                  </a:ext>
                </a:extLst>
              </p:cNvPr>
              <p:cNvSpPr/>
              <p:nvPr/>
            </p:nvSpPr>
            <p:spPr>
              <a:xfrm rot="14999019">
                <a:off x="3657936" y="5326261"/>
                <a:ext cx="914022" cy="547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A97CE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36" name="椭圆 39935">
                <a:extLst>
                  <a:ext uri="{FF2B5EF4-FFF2-40B4-BE49-F238E27FC236}">
                    <a16:creationId xmlns:a16="http://schemas.microsoft.com/office/drawing/2014/main" id="{B6284959-DBAE-C2AD-DE41-ADE78CCF2FCF}"/>
                  </a:ext>
                </a:extLst>
              </p:cNvPr>
              <p:cNvSpPr/>
              <p:nvPr/>
            </p:nvSpPr>
            <p:spPr>
              <a:xfrm>
                <a:off x="3936236" y="5317213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37" name="直接连接符 39936">
                <a:extLst>
                  <a:ext uri="{FF2B5EF4-FFF2-40B4-BE49-F238E27FC236}">
                    <a16:creationId xmlns:a16="http://schemas.microsoft.com/office/drawing/2014/main" id="{40B46A3E-8C85-6033-32E9-B718E685F16A}"/>
                  </a:ext>
                </a:extLst>
              </p:cNvPr>
              <p:cNvCxnSpPr>
                <a:cxnSpLocks/>
                <a:stCxn id="39936" idx="0"/>
                <a:endCxn id="39936" idx="2"/>
              </p:cNvCxnSpPr>
              <p:nvPr/>
            </p:nvCxnSpPr>
            <p:spPr>
              <a:xfrm flipH="1">
                <a:off x="3936236" y="5317213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38" name="直接连接符 39937">
                <a:extLst>
                  <a:ext uri="{FF2B5EF4-FFF2-40B4-BE49-F238E27FC236}">
                    <a16:creationId xmlns:a16="http://schemas.microsoft.com/office/drawing/2014/main" id="{03C73EEA-D418-02A6-C479-86302695070C}"/>
                  </a:ext>
                </a:extLst>
              </p:cNvPr>
              <p:cNvCxnSpPr>
                <a:cxnSpLocks/>
                <a:stCxn id="39936" idx="7"/>
                <a:endCxn id="39936" idx="3"/>
              </p:cNvCxnSpPr>
              <p:nvPr/>
            </p:nvCxnSpPr>
            <p:spPr>
              <a:xfrm flipH="1">
                <a:off x="3973141" y="5354118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39" name="椭圆 39938">
                <a:extLst>
                  <a:ext uri="{FF2B5EF4-FFF2-40B4-BE49-F238E27FC236}">
                    <a16:creationId xmlns:a16="http://schemas.microsoft.com/office/drawing/2014/main" id="{387F9363-5132-294C-23FE-4623FE01CC80}"/>
                  </a:ext>
                </a:extLst>
              </p:cNvPr>
              <p:cNvSpPr/>
              <p:nvPr/>
            </p:nvSpPr>
            <p:spPr>
              <a:xfrm>
                <a:off x="4062236" y="567826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40" name="直接连接符 39939">
                <a:extLst>
                  <a:ext uri="{FF2B5EF4-FFF2-40B4-BE49-F238E27FC236}">
                    <a16:creationId xmlns:a16="http://schemas.microsoft.com/office/drawing/2014/main" id="{CCCAD568-1134-A8D4-9571-0BD19D6D12A3}"/>
                  </a:ext>
                </a:extLst>
              </p:cNvPr>
              <p:cNvCxnSpPr>
                <a:stCxn id="39939" idx="0"/>
                <a:endCxn id="39939" idx="2"/>
              </p:cNvCxnSpPr>
              <p:nvPr/>
            </p:nvCxnSpPr>
            <p:spPr>
              <a:xfrm flipH="1">
                <a:off x="4062236" y="567826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1" name="直接连接符 39940">
                <a:extLst>
                  <a:ext uri="{FF2B5EF4-FFF2-40B4-BE49-F238E27FC236}">
                    <a16:creationId xmlns:a16="http://schemas.microsoft.com/office/drawing/2014/main" id="{FE56AF0E-67A0-8D87-0E90-BEE8F7EE122E}"/>
                  </a:ext>
                </a:extLst>
              </p:cNvPr>
              <p:cNvCxnSpPr>
                <a:cxnSpLocks/>
                <a:stCxn id="39939" idx="7"/>
                <a:endCxn id="39939" idx="3"/>
              </p:cNvCxnSpPr>
              <p:nvPr/>
            </p:nvCxnSpPr>
            <p:spPr>
              <a:xfrm flipH="1">
                <a:off x="4099141" y="571517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42" name="文本框 39941">
              <a:extLst>
                <a:ext uri="{FF2B5EF4-FFF2-40B4-BE49-F238E27FC236}">
                  <a16:creationId xmlns:a16="http://schemas.microsoft.com/office/drawing/2014/main" id="{5DFD2811-CDD3-1800-71FE-8DE655EF42CB}"/>
                </a:ext>
              </a:extLst>
            </p:cNvPr>
            <p:cNvSpPr txBox="1"/>
            <p:nvPr/>
          </p:nvSpPr>
          <p:spPr>
            <a:xfrm>
              <a:off x="2255183" y="2721681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74" name="矩形: 圆角 39973">
              <a:extLst>
                <a:ext uri="{FF2B5EF4-FFF2-40B4-BE49-F238E27FC236}">
                  <a16:creationId xmlns:a16="http://schemas.microsoft.com/office/drawing/2014/main" id="{888BF98F-D103-556B-880D-A08818D862CD}"/>
                </a:ext>
              </a:extLst>
            </p:cNvPr>
            <p:cNvSpPr/>
            <p:nvPr/>
          </p:nvSpPr>
          <p:spPr>
            <a:xfrm>
              <a:off x="2099075" y="2721923"/>
              <a:ext cx="2019546" cy="2140276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6D69CCB-5D35-65AA-824C-97BCCC3EFCD3}"/>
                </a:ext>
              </a:extLst>
            </p:cNvPr>
            <p:cNvCxnSpPr>
              <a:cxnSpLocks/>
              <a:stCxn id="58" idx="3"/>
              <a:endCxn id="39974" idx="1"/>
            </p:cNvCxnSpPr>
            <p:nvPr/>
          </p:nvCxnSpPr>
          <p:spPr>
            <a:xfrm flipV="1">
              <a:off x="1348717" y="3792061"/>
              <a:ext cx="750358" cy="864663"/>
            </a:xfrm>
            <a:prstGeom prst="bentConnector3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015" name="组合 40014">
              <a:extLst>
                <a:ext uri="{FF2B5EF4-FFF2-40B4-BE49-F238E27FC236}">
                  <a16:creationId xmlns:a16="http://schemas.microsoft.com/office/drawing/2014/main" id="{DBF69792-673A-5584-AF09-D307912D3F5B}"/>
                </a:ext>
              </a:extLst>
            </p:cNvPr>
            <p:cNvGrpSpPr/>
            <p:nvPr/>
          </p:nvGrpSpPr>
          <p:grpSpPr>
            <a:xfrm>
              <a:off x="5514871" y="3193170"/>
              <a:ext cx="1335650" cy="431490"/>
              <a:chOff x="5665225" y="3181348"/>
              <a:chExt cx="1335650" cy="431490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EDD2C239-61D0-CD7C-935B-53ED53FF7637}"/>
                  </a:ext>
                </a:extLst>
              </p:cNvPr>
              <p:cNvSpPr/>
              <p:nvPr/>
            </p:nvSpPr>
            <p:spPr>
              <a:xfrm>
                <a:off x="5665225" y="3181348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DDF1B87-B1B0-50AA-67F1-9BA82A91E178}"/>
                  </a:ext>
                </a:extLst>
              </p:cNvPr>
              <p:cNvSpPr/>
              <p:nvPr/>
            </p:nvSpPr>
            <p:spPr>
              <a:xfrm>
                <a:off x="5761392" y="327151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586D55E-8432-3057-5C4C-F88B58560DFB}"/>
                  </a:ext>
                </a:extLst>
              </p:cNvPr>
              <p:cNvCxnSpPr>
                <a:cxnSpLocks/>
                <a:stCxn id="35" idx="0"/>
                <a:endCxn id="35" idx="4"/>
              </p:cNvCxnSpPr>
              <p:nvPr/>
            </p:nvCxnSpPr>
            <p:spPr>
              <a:xfrm>
                <a:off x="5887392" y="3271516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856F27E7-5732-0993-DC24-B946D96AEF27}"/>
                  </a:ext>
                </a:extLst>
              </p:cNvPr>
              <p:cNvCxnSpPr>
                <a:stCxn id="35" idx="1"/>
                <a:endCxn id="35" idx="3"/>
              </p:cNvCxnSpPr>
              <p:nvPr/>
            </p:nvCxnSpPr>
            <p:spPr>
              <a:xfrm>
                <a:off x="5798297" y="3308421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55FE6259-5573-E2A9-2BFB-AAE190D6F271}"/>
                  </a:ext>
                </a:extLst>
              </p:cNvPr>
              <p:cNvGrpSpPr/>
              <p:nvPr/>
            </p:nvGrpSpPr>
            <p:grpSpPr>
              <a:xfrm>
                <a:off x="6102486" y="3271516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75" name="椭圆 39974">
                  <a:extLst>
                    <a:ext uri="{FF2B5EF4-FFF2-40B4-BE49-F238E27FC236}">
                      <a16:creationId xmlns:a16="http://schemas.microsoft.com/office/drawing/2014/main" id="{758DDBE9-6DEA-B617-3D43-F7F6BC4B946B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6" name="直接连接符 39975">
                  <a:extLst>
                    <a:ext uri="{FF2B5EF4-FFF2-40B4-BE49-F238E27FC236}">
                      <a16:creationId xmlns:a16="http://schemas.microsoft.com/office/drawing/2014/main" id="{43810DED-1F94-DED9-AB2F-0A81729CA235}"/>
                    </a:ext>
                  </a:extLst>
                </p:cNvPr>
                <p:cNvCxnSpPr>
                  <a:stCxn id="39975" idx="2"/>
                  <a:endCxn id="39975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77" name="椭圆 39976">
                <a:extLst>
                  <a:ext uri="{FF2B5EF4-FFF2-40B4-BE49-F238E27FC236}">
                    <a16:creationId xmlns:a16="http://schemas.microsoft.com/office/drawing/2014/main" id="{106D3959-A22C-FC66-DF43-E80FBAF35CE9}"/>
                  </a:ext>
                </a:extLst>
              </p:cNvPr>
              <p:cNvSpPr/>
              <p:nvPr/>
            </p:nvSpPr>
            <p:spPr>
              <a:xfrm>
                <a:off x="6443580" y="327523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78" name="直接连接符 39977">
                <a:extLst>
                  <a:ext uri="{FF2B5EF4-FFF2-40B4-BE49-F238E27FC236}">
                    <a16:creationId xmlns:a16="http://schemas.microsoft.com/office/drawing/2014/main" id="{E855B907-0C44-E072-7254-F4E56972514E}"/>
                  </a:ext>
                </a:extLst>
              </p:cNvPr>
              <p:cNvCxnSpPr>
                <a:stCxn id="39977" idx="0"/>
                <a:endCxn id="39977" idx="2"/>
              </p:cNvCxnSpPr>
              <p:nvPr/>
            </p:nvCxnSpPr>
            <p:spPr>
              <a:xfrm flipH="1">
                <a:off x="6443580" y="327523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9" name="直接连接符 39978">
                <a:extLst>
                  <a:ext uri="{FF2B5EF4-FFF2-40B4-BE49-F238E27FC236}">
                    <a16:creationId xmlns:a16="http://schemas.microsoft.com/office/drawing/2014/main" id="{196019F5-87F5-DC39-7F51-0BFA3E8C8CF6}"/>
                  </a:ext>
                </a:extLst>
              </p:cNvPr>
              <p:cNvCxnSpPr>
                <a:cxnSpLocks/>
                <a:stCxn id="39977" idx="7"/>
                <a:endCxn id="39977" idx="3"/>
              </p:cNvCxnSpPr>
              <p:nvPr/>
            </p:nvCxnSpPr>
            <p:spPr>
              <a:xfrm flipH="1">
                <a:off x="6480485" y="331214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1AF736AD-3CA7-C91A-6D00-81CAB571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1AF736AD-3CA7-C91A-6D00-81CAB571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23" name="组合 40022">
              <a:extLst>
                <a:ext uri="{FF2B5EF4-FFF2-40B4-BE49-F238E27FC236}">
                  <a16:creationId xmlns:a16="http://schemas.microsoft.com/office/drawing/2014/main" id="{E012F734-CDC0-6D84-56B6-838502E995E6}"/>
                </a:ext>
              </a:extLst>
            </p:cNvPr>
            <p:cNvGrpSpPr/>
            <p:nvPr/>
          </p:nvGrpSpPr>
          <p:grpSpPr>
            <a:xfrm>
              <a:off x="5514871" y="3731617"/>
              <a:ext cx="1335650" cy="431490"/>
              <a:chOff x="5665225" y="3779406"/>
              <a:chExt cx="1335650" cy="431490"/>
            </a:xfrm>
          </p:grpSpPr>
          <p:sp>
            <p:nvSpPr>
              <p:cNvPr id="40022" name="矩形: 圆角 40021">
                <a:extLst>
                  <a:ext uri="{FF2B5EF4-FFF2-40B4-BE49-F238E27FC236}">
                    <a16:creationId xmlns:a16="http://schemas.microsoft.com/office/drawing/2014/main" id="{E1D90266-F5E1-CA03-EB65-934844F1550C}"/>
                  </a:ext>
                </a:extLst>
              </p:cNvPr>
              <p:cNvSpPr/>
              <p:nvPr/>
            </p:nvSpPr>
            <p:spPr>
              <a:xfrm>
                <a:off x="5665225" y="3779406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83" name="椭圆 39982">
                <a:extLst>
                  <a:ext uri="{FF2B5EF4-FFF2-40B4-BE49-F238E27FC236}">
                    <a16:creationId xmlns:a16="http://schemas.microsoft.com/office/drawing/2014/main" id="{697FEE95-2615-AED1-03EA-126386E7E8F5}"/>
                  </a:ext>
                </a:extLst>
              </p:cNvPr>
              <p:cNvSpPr/>
              <p:nvPr/>
            </p:nvSpPr>
            <p:spPr>
              <a:xfrm>
                <a:off x="5761392" y="387411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4" name="直接连接符 39983">
                <a:extLst>
                  <a:ext uri="{FF2B5EF4-FFF2-40B4-BE49-F238E27FC236}">
                    <a16:creationId xmlns:a16="http://schemas.microsoft.com/office/drawing/2014/main" id="{8C1FCBEC-0F9B-36EE-B2E1-99B456CD44B7}"/>
                  </a:ext>
                </a:extLst>
              </p:cNvPr>
              <p:cNvCxnSpPr>
                <a:cxnSpLocks/>
                <a:stCxn id="39983" idx="0"/>
                <a:endCxn id="39983" idx="4"/>
              </p:cNvCxnSpPr>
              <p:nvPr/>
            </p:nvCxnSpPr>
            <p:spPr>
              <a:xfrm>
                <a:off x="5887392" y="387411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5" name="直接连接符 39984">
                <a:extLst>
                  <a:ext uri="{FF2B5EF4-FFF2-40B4-BE49-F238E27FC236}">
                    <a16:creationId xmlns:a16="http://schemas.microsoft.com/office/drawing/2014/main" id="{63D52B7B-818C-C8AB-BF07-337B67A4618B}"/>
                  </a:ext>
                </a:extLst>
              </p:cNvPr>
              <p:cNvCxnSpPr>
                <a:stCxn id="39983" idx="1"/>
                <a:endCxn id="39983" idx="3"/>
              </p:cNvCxnSpPr>
              <p:nvPr/>
            </p:nvCxnSpPr>
            <p:spPr>
              <a:xfrm>
                <a:off x="5798297" y="391101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86" name="椭圆 39985">
                <a:extLst>
                  <a:ext uri="{FF2B5EF4-FFF2-40B4-BE49-F238E27FC236}">
                    <a16:creationId xmlns:a16="http://schemas.microsoft.com/office/drawing/2014/main" id="{8A499D31-ACEB-749C-C21B-799E9D234707}"/>
                  </a:ext>
                </a:extLst>
              </p:cNvPr>
              <p:cNvSpPr/>
              <p:nvPr/>
            </p:nvSpPr>
            <p:spPr>
              <a:xfrm>
                <a:off x="6443580" y="387068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7" name="直接连接符 39986">
                <a:extLst>
                  <a:ext uri="{FF2B5EF4-FFF2-40B4-BE49-F238E27FC236}">
                    <a16:creationId xmlns:a16="http://schemas.microsoft.com/office/drawing/2014/main" id="{FA7E5CD4-28E0-3F02-4CB3-8BA7BC12294B}"/>
                  </a:ext>
                </a:extLst>
              </p:cNvPr>
              <p:cNvCxnSpPr>
                <a:stCxn id="39986" idx="0"/>
                <a:endCxn id="39986" idx="2"/>
              </p:cNvCxnSpPr>
              <p:nvPr/>
            </p:nvCxnSpPr>
            <p:spPr>
              <a:xfrm flipH="1">
                <a:off x="6443580" y="3870689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8" name="直接连接符 39987">
                <a:extLst>
                  <a:ext uri="{FF2B5EF4-FFF2-40B4-BE49-F238E27FC236}">
                    <a16:creationId xmlns:a16="http://schemas.microsoft.com/office/drawing/2014/main" id="{C695145A-B22C-5EC7-0A61-3FAFFABCC388}"/>
                  </a:ext>
                </a:extLst>
              </p:cNvPr>
              <p:cNvCxnSpPr>
                <a:cxnSpLocks/>
                <a:stCxn id="39986" idx="7"/>
                <a:endCxn id="39986" idx="3"/>
              </p:cNvCxnSpPr>
              <p:nvPr/>
            </p:nvCxnSpPr>
            <p:spPr>
              <a:xfrm flipH="1">
                <a:off x="6480485" y="3907594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D0A4B876-E97E-5E8F-92EF-12E7A58C4E40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D0A4B876-E97E-5E8F-92EF-12E7A58C4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0" name="组合 39989">
                <a:extLst>
                  <a:ext uri="{FF2B5EF4-FFF2-40B4-BE49-F238E27FC236}">
                    <a16:creationId xmlns:a16="http://schemas.microsoft.com/office/drawing/2014/main" id="{A20A79BA-1158-9369-84AA-397E57BCA169}"/>
                  </a:ext>
                </a:extLst>
              </p:cNvPr>
              <p:cNvGrpSpPr/>
              <p:nvPr/>
            </p:nvGrpSpPr>
            <p:grpSpPr>
              <a:xfrm>
                <a:off x="6102486" y="3877153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1" name="椭圆 39990">
                  <a:extLst>
                    <a:ext uri="{FF2B5EF4-FFF2-40B4-BE49-F238E27FC236}">
                      <a16:creationId xmlns:a16="http://schemas.microsoft.com/office/drawing/2014/main" id="{AB6CE779-E8C0-CBA8-BEE6-642856457214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2" name="直接连接符 39991">
                  <a:extLst>
                    <a:ext uri="{FF2B5EF4-FFF2-40B4-BE49-F238E27FC236}">
                      <a16:creationId xmlns:a16="http://schemas.microsoft.com/office/drawing/2014/main" id="{790143B4-A8F5-08DD-0313-5C2B8F999CD9}"/>
                    </a:ext>
                  </a:extLst>
                </p:cNvPr>
                <p:cNvCxnSpPr>
                  <a:stCxn id="39991" idx="2"/>
                  <a:endCxn id="39991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3" name="直接连接符 39992">
                  <a:extLst>
                    <a:ext uri="{FF2B5EF4-FFF2-40B4-BE49-F238E27FC236}">
                      <a16:creationId xmlns:a16="http://schemas.microsoft.com/office/drawing/2014/main" id="{2D3F2AFC-1FD9-89F4-CA93-FC893AC8B9EE}"/>
                    </a:ext>
                  </a:extLst>
                </p:cNvPr>
                <p:cNvCxnSpPr>
                  <a:stCxn id="39991" idx="1"/>
                  <a:endCxn id="39991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027" name="组合 40026">
              <a:extLst>
                <a:ext uri="{FF2B5EF4-FFF2-40B4-BE49-F238E27FC236}">
                  <a16:creationId xmlns:a16="http://schemas.microsoft.com/office/drawing/2014/main" id="{A13AD715-75B8-C733-34E7-C244BA2136D2}"/>
                </a:ext>
              </a:extLst>
            </p:cNvPr>
            <p:cNvGrpSpPr/>
            <p:nvPr/>
          </p:nvGrpSpPr>
          <p:grpSpPr>
            <a:xfrm>
              <a:off x="5514871" y="4275180"/>
              <a:ext cx="1335650" cy="431490"/>
              <a:chOff x="5665225" y="4324777"/>
              <a:chExt cx="1335650" cy="431490"/>
            </a:xfrm>
          </p:grpSpPr>
          <p:sp>
            <p:nvSpPr>
              <p:cNvPr id="40026" name="矩形: 圆角 40025">
                <a:extLst>
                  <a:ext uri="{FF2B5EF4-FFF2-40B4-BE49-F238E27FC236}">
                    <a16:creationId xmlns:a16="http://schemas.microsoft.com/office/drawing/2014/main" id="{A65BA4A1-5C9E-C047-F4BE-0CD442BA00D6}"/>
                  </a:ext>
                </a:extLst>
              </p:cNvPr>
              <p:cNvSpPr/>
              <p:nvPr/>
            </p:nvSpPr>
            <p:spPr>
              <a:xfrm>
                <a:off x="5665225" y="4324777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690F3CAA-53C6-D454-5C43-FE9DDB96932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690F3CAA-53C6-D454-5C43-FE9DDB969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6" name="组合 39995">
                <a:extLst>
                  <a:ext uri="{FF2B5EF4-FFF2-40B4-BE49-F238E27FC236}">
                    <a16:creationId xmlns:a16="http://schemas.microsoft.com/office/drawing/2014/main" id="{48F7C207-2075-DC86-9F55-1B4F6569A537}"/>
                  </a:ext>
                </a:extLst>
              </p:cNvPr>
              <p:cNvGrpSpPr/>
              <p:nvPr/>
            </p:nvGrpSpPr>
            <p:grpSpPr>
              <a:xfrm>
                <a:off x="5761392" y="4418462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7" name="椭圆 39996">
                  <a:extLst>
                    <a:ext uri="{FF2B5EF4-FFF2-40B4-BE49-F238E27FC236}">
                      <a16:creationId xmlns:a16="http://schemas.microsoft.com/office/drawing/2014/main" id="{AD4A92B7-7F21-9819-1E24-AD4314B5F8BC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8" name="直接连接符 39997">
                  <a:extLst>
                    <a:ext uri="{FF2B5EF4-FFF2-40B4-BE49-F238E27FC236}">
                      <a16:creationId xmlns:a16="http://schemas.microsoft.com/office/drawing/2014/main" id="{CE426CC0-435D-0E13-3B20-821B9555C379}"/>
                    </a:ext>
                  </a:extLst>
                </p:cNvPr>
                <p:cNvCxnSpPr>
                  <a:stCxn id="39997" idx="2"/>
                  <a:endCxn id="39997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9" name="直接连接符 39998">
                  <a:extLst>
                    <a:ext uri="{FF2B5EF4-FFF2-40B4-BE49-F238E27FC236}">
                      <a16:creationId xmlns:a16="http://schemas.microsoft.com/office/drawing/2014/main" id="{2D9F7BF0-29C5-1C72-A9B1-E0A4E322D82A}"/>
                    </a:ext>
                  </a:extLst>
                </p:cNvPr>
                <p:cNvCxnSpPr>
                  <a:stCxn id="39997" idx="1"/>
                  <a:endCxn id="39997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000" name="椭圆 39999">
                <a:extLst>
                  <a:ext uri="{FF2B5EF4-FFF2-40B4-BE49-F238E27FC236}">
                    <a16:creationId xmlns:a16="http://schemas.microsoft.com/office/drawing/2014/main" id="{20ECF6A8-8932-9634-4ECC-074BC909F65A}"/>
                  </a:ext>
                </a:extLst>
              </p:cNvPr>
              <p:cNvSpPr/>
              <p:nvPr/>
            </p:nvSpPr>
            <p:spPr>
              <a:xfrm>
                <a:off x="6102414" y="441993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001" name="直接连接符 40000">
                <a:extLst>
                  <a:ext uri="{FF2B5EF4-FFF2-40B4-BE49-F238E27FC236}">
                    <a16:creationId xmlns:a16="http://schemas.microsoft.com/office/drawing/2014/main" id="{D6E84282-6D60-12F7-B924-121FA32EF57B}"/>
                  </a:ext>
                </a:extLst>
              </p:cNvPr>
              <p:cNvCxnSpPr>
                <a:stCxn id="40000" idx="0"/>
                <a:endCxn id="40000" idx="4"/>
              </p:cNvCxnSpPr>
              <p:nvPr/>
            </p:nvCxnSpPr>
            <p:spPr>
              <a:xfrm>
                <a:off x="6228414" y="4419939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02" name="直接连接符 40001">
                <a:extLst>
                  <a:ext uri="{FF2B5EF4-FFF2-40B4-BE49-F238E27FC236}">
                    <a16:creationId xmlns:a16="http://schemas.microsoft.com/office/drawing/2014/main" id="{D35B52FB-FAEB-9C18-FE77-DCADE887AA63}"/>
                  </a:ext>
                </a:extLst>
              </p:cNvPr>
              <p:cNvCxnSpPr>
                <a:stCxn id="40000" idx="7"/>
                <a:endCxn id="40000" idx="5"/>
              </p:cNvCxnSpPr>
              <p:nvPr/>
            </p:nvCxnSpPr>
            <p:spPr>
              <a:xfrm>
                <a:off x="6317509" y="4456844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03" name="组合 40002">
                <a:extLst>
                  <a:ext uri="{FF2B5EF4-FFF2-40B4-BE49-F238E27FC236}">
                    <a16:creationId xmlns:a16="http://schemas.microsoft.com/office/drawing/2014/main" id="{1A1E3FB2-D378-1AE9-DC1D-5A9F2A48A6A0}"/>
                  </a:ext>
                </a:extLst>
              </p:cNvPr>
              <p:cNvGrpSpPr/>
              <p:nvPr/>
            </p:nvGrpSpPr>
            <p:grpSpPr>
              <a:xfrm>
                <a:off x="6443580" y="4423751"/>
                <a:ext cx="252000" cy="252000"/>
                <a:chOff x="8157614" y="5057431"/>
                <a:chExt cx="180000" cy="180000"/>
              </a:xfrm>
            </p:grpSpPr>
            <p:sp>
              <p:nvSpPr>
                <p:cNvPr id="40004" name="椭圆 40003">
                  <a:extLst>
                    <a:ext uri="{FF2B5EF4-FFF2-40B4-BE49-F238E27FC236}">
                      <a16:creationId xmlns:a16="http://schemas.microsoft.com/office/drawing/2014/main" id="{13FC8BFA-1F6A-89A4-71C9-FAAB0BBAD2C9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005" name="直接连接符 40004">
                  <a:extLst>
                    <a:ext uri="{FF2B5EF4-FFF2-40B4-BE49-F238E27FC236}">
                      <a16:creationId xmlns:a16="http://schemas.microsoft.com/office/drawing/2014/main" id="{F27D237E-883D-89E6-E6D3-515FF465E548}"/>
                    </a:ext>
                  </a:extLst>
                </p:cNvPr>
                <p:cNvCxnSpPr>
                  <a:stCxn id="40004" idx="2"/>
                  <a:endCxn id="40004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6" name="直接连接符 40005">
                  <a:extLst>
                    <a:ext uri="{FF2B5EF4-FFF2-40B4-BE49-F238E27FC236}">
                      <a16:creationId xmlns:a16="http://schemas.microsoft.com/office/drawing/2014/main" id="{5C3FE2AE-F0B7-624F-A28B-6C67519B72C5}"/>
                    </a:ext>
                  </a:extLst>
                </p:cNvPr>
                <p:cNvCxnSpPr>
                  <a:stCxn id="40004" idx="1"/>
                  <a:endCxn id="40004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028" name="文本框 40027">
              <a:extLst>
                <a:ext uri="{FF2B5EF4-FFF2-40B4-BE49-F238E27FC236}">
                  <a16:creationId xmlns:a16="http://schemas.microsoft.com/office/drawing/2014/main" id="{00916359-1595-C0DC-D8E5-D468B6E78E8B}"/>
                </a:ext>
              </a:extLst>
            </p:cNvPr>
            <p:cNvSpPr txBox="1"/>
            <p:nvPr/>
          </p:nvSpPr>
          <p:spPr>
            <a:xfrm>
              <a:off x="5015759" y="2720276"/>
              <a:ext cx="2333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候选实体对提示组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29" name="矩形: 圆角 40028">
              <a:extLst>
                <a:ext uri="{FF2B5EF4-FFF2-40B4-BE49-F238E27FC236}">
                  <a16:creationId xmlns:a16="http://schemas.microsoft.com/office/drawing/2014/main" id="{776BC104-DE9B-4227-1ABC-ECE941D802DF}"/>
                </a:ext>
              </a:extLst>
            </p:cNvPr>
            <p:cNvSpPr/>
            <p:nvPr/>
          </p:nvSpPr>
          <p:spPr>
            <a:xfrm>
              <a:off x="5405466" y="3095519"/>
              <a:ext cx="1542428" cy="1701952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031" name="直接箭头连接符 40030">
              <a:extLst>
                <a:ext uri="{FF2B5EF4-FFF2-40B4-BE49-F238E27FC236}">
                  <a16:creationId xmlns:a16="http://schemas.microsoft.com/office/drawing/2014/main" id="{D0A63DA0-0E82-2F45-75F2-A3C04B9779C9}"/>
                </a:ext>
              </a:extLst>
            </p:cNvPr>
            <p:cNvCxnSpPr>
              <a:cxnSpLocks/>
              <a:stCxn id="39974" idx="3"/>
            </p:cNvCxnSpPr>
            <p:nvPr/>
          </p:nvCxnSpPr>
          <p:spPr>
            <a:xfrm>
              <a:off x="4118621" y="3792061"/>
              <a:ext cx="1265487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33" name="文本框 40032">
              <a:extLst>
                <a:ext uri="{FF2B5EF4-FFF2-40B4-BE49-F238E27FC236}">
                  <a16:creationId xmlns:a16="http://schemas.microsoft.com/office/drawing/2014/main" id="{42546CCE-9CB5-F4E4-5CAC-A5A1777F1627}"/>
                </a:ext>
              </a:extLst>
            </p:cNvPr>
            <p:cNvSpPr txBox="1"/>
            <p:nvPr/>
          </p:nvSpPr>
          <p:spPr>
            <a:xfrm>
              <a:off x="867363" y="4057176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  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34" name="文本框 40033">
              <a:extLst>
                <a:ext uri="{FF2B5EF4-FFF2-40B4-BE49-F238E27FC236}">
                  <a16:creationId xmlns:a16="http://schemas.microsoft.com/office/drawing/2014/main" id="{EBA2AF46-5662-A964-65D7-CB0BA9A4386D}"/>
                </a:ext>
              </a:extLst>
            </p:cNvPr>
            <p:cNvSpPr txBox="1"/>
            <p:nvPr/>
          </p:nvSpPr>
          <p:spPr>
            <a:xfrm>
              <a:off x="3600512" y="3478057"/>
              <a:ext cx="2203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多样化策略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045" name="组合 40044">
              <a:extLst>
                <a:ext uri="{FF2B5EF4-FFF2-40B4-BE49-F238E27FC236}">
                  <a16:creationId xmlns:a16="http://schemas.microsoft.com/office/drawing/2014/main" id="{A821BC0D-35AD-4ADD-CC54-B1204E64EB43}"/>
                </a:ext>
              </a:extLst>
            </p:cNvPr>
            <p:cNvGrpSpPr/>
            <p:nvPr/>
          </p:nvGrpSpPr>
          <p:grpSpPr>
            <a:xfrm>
              <a:off x="7667642" y="3509984"/>
              <a:ext cx="1252338" cy="765196"/>
              <a:chOff x="7574115" y="3509984"/>
              <a:chExt cx="1252338" cy="765196"/>
            </a:xfrm>
          </p:grpSpPr>
          <p:sp>
            <p:nvSpPr>
              <p:cNvPr id="40042" name="矩形: 剪去对角 40041">
                <a:extLst>
                  <a:ext uri="{FF2B5EF4-FFF2-40B4-BE49-F238E27FC236}">
                    <a16:creationId xmlns:a16="http://schemas.microsoft.com/office/drawing/2014/main" id="{D2C8EDA0-0E5A-C328-690F-4D0B9487748E}"/>
                  </a:ext>
                </a:extLst>
              </p:cNvPr>
              <p:cNvSpPr/>
              <p:nvPr/>
            </p:nvSpPr>
            <p:spPr>
              <a:xfrm>
                <a:off x="7574115" y="350998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3" name="矩形: 剪去对角 40042">
                <a:extLst>
                  <a:ext uri="{FF2B5EF4-FFF2-40B4-BE49-F238E27FC236}">
                    <a16:creationId xmlns:a16="http://schemas.microsoft.com/office/drawing/2014/main" id="{C7A6A742-07C8-C7E2-55FA-E7C9603454AC}"/>
                  </a:ext>
                </a:extLst>
              </p:cNvPr>
              <p:cNvSpPr/>
              <p:nvPr/>
            </p:nvSpPr>
            <p:spPr>
              <a:xfrm>
                <a:off x="7695161" y="362236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4" name="矩形: 剪去对角 40043">
                <a:extLst>
                  <a:ext uri="{FF2B5EF4-FFF2-40B4-BE49-F238E27FC236}">
                    <a16:creationId xmlns:a16="http://schemas.microsoft.com/office/drawing/2014/main" id="{2151993C-A5B5-C65D-0596-AE48C8ADEE52}"/>
                  </a:ext>
                </a:extLst>
              </p:cNvPr>
              <p:cNvSpPr/>
              <p:nvPr/>
            </p:nvSpPr>
            <p:spPr>
              <a:xfrm>
                <a:off x="7812043" y="3718920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</p:grpSp>
        <p:cxnSp>
          <p:nvCxnSpPr>
            <p:cNvPr id="40047" name="直接箭头连接符 40046">
              <a:extLst>
                <a:ext uri="{FF2B5EF4-FFF2-40B4-BE49-F238E27FC236}">
                  <a16:creationId xmlns:a16="http://schemas.microsoft.com/office/drawing/2014/main" id="{D8AB0F35-D9FF-6BCC-4762-7F6129F22403}"/>
                </a:ext>
              </a:extLst>
            </p:cNvPr>
            <p:cNvCxnSpPr>
              <a:cxnSpLocks/>
              <a:stCxn id="40029" idx="3"/>
            </p:cNvCxnSpPr>
            <p:nvPr/>
          </p:nvCxnSpPr>
          <p:spPr>
            <a:xfrm flipV="1">
              <a:off x="6947894" y="3939456"/>
              <a:ext cx="719748" cy="703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50" name="文本框 40049">
              <a:extLst>
                <a:ext uri="{FF2B5EF4-FFF2-40B4-BE49-F238E27FC236}">
                  <a16:creationId xmlns:a16="http://schemas.microsoft.com/office/drawing/2014/main" id="{6B6A3627-EF8F-1334-D455-8741CDA9654F}"/>
                </a:ext>
              </a:extLst>
            </p:cNvPr>
            <p:cNvSpPr txBox="1"/>
            <p:nvPr/>
          </p:nvSpPr>
          <p:spPr>
            <a:xfrm>
              <a:off x="6891328" y="3621229"/>
              <a:ext cx="7700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76DDD055-69BE-78F7-F003-C6B6EC5F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003C9-A7F4-EB7C-EF1D-DFDE694BDBBD}"/>
                  </a:ext>
                </a:extLst>
              </p:cNvPr>
              <p:cNvSpPr txBox="1"/>
              <p:nvPr/>
            </p:nvSpPr>
            <p:spPr>
              <a:xfrm>
                <a:off x="449263" y="1443672"/>
                <a:ext cx="8633778" cy="5446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具体步骤</a:t>
                </a: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基于分组学习的提示构建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）基于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特征多样化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的候选实体对分组策略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多样性保障阶段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𝐵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个不同簇中各选取一个候选实体对构成提示组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剩余处理阶段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：当可用簇数量不足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𝐵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时，采用轮询调度方式从剩余簇中循环选取候       选实体对，最大限度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确保提示组内实体对特征多样性</a:t>
                </a:r>
                <a:endPara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003C9-A7F4-EB7C-EF1D-DFDE694BD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443672"/>
                <a:ext cx="8633778" cy="5446812"/>
              </a:xfrm>
              <a:prstGeom prst="rect">
                <a:avLst/>
              </a:prstGeom>
              <a:blipFill>
                <a:blip r:embed="rId8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2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1AF2-1AF5-B9C8-7D2A-E75709CB8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646979D3-770A-3AE3-660D-1E52D27BA46A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BFCACD38-D586-DE73-AE30-EA85B2191AF8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D04BF00E-2853-E9E5-8652-5326F7DA0857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16466069-2FE7-C60C-6AB0-C100937A2977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5794ADDE-2E36-FDB5-65CC-B73C7868B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0E61F7-916C-C7CF-3FF8-7D4DC41B6DA0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基于分组学习与迭代微调的分层实体匹配方法</a:t>
            </a:r>
          </a:p>
        </p:txBody>
      </p:sp>
      <p:grpSp>
        <p:nvGrpSpPr>
          <p:cNvPr id="40051" name="组合 40050">
            <a:extLst>
              <a:ext uri="{FF2B5EF4-FFF2-40B4-BE49-F238E27FC236}">
                <a16:creationId xmlns:a16="http://schemas.microsoft.com/office/drawing/2014/main" id="{799379E9-91BB-F509-A153-3E4262692A6C}"/>
              </a:ext>
            </a:extLst>
          </p:cNvPr>
          <p:cNvGrpSpPr/>
          <p:nvPr/>
        </p:nvGrpSpPr>
        <p:grpSpPr>
          <a:xfrm>
            <a:off x="286703" y="2282123"/>
            <a:ext cx="8633277" cy="2565569"/>
            <a:chOff x="286703" y="2539679"/>
            <a:chExt cx="8633277" cy="25655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509DE54-7436-5C3E-25B3-FA8137F3DA01}"/>
                </a:ext>
              </a:extLst>
            </p:cNvPr>
            <p:cNvGrpSpPr/>
            <p:nvPr/>
          </p:nvGrpSpPr>
          <p:grpSpPr>
            <a:xfrm>
              <a:off x="286703" y="2539679"/>
              <a:ext cx="1141411" cy="947107"/>
              <a:chOff x="511175" y="2470774"/>
              <a:chExt cx="1141411" cy="947107"/>
            </a:xfrm>
          </p:grpSpPr>
          <p:sp>
            <p:nvSpPr>
              <p:cNvPr id="10" name="波形 9">
                <a:extLst>
                  <a:ext uri="{FF2B5EF4-FFF2-40B4-BE49-F238E27FC236}">
                    <a16:creationId xmlns:a16="http://schemas.microsoft.com/office/drawing/2014/main" id="{F4A61DBE-4646-719B-7D29-13BF1B6479DB}"/>
                  </a:ext>
                </a:extLst>
              </p:cNvPr>
              <p:cNvSpPr/>
              <p:nvPr/>
            </p:nvSpPr>
            <p:spPr>
              <a:xfrm>
                <a:off x="511175" y="2470774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波形 7">
                <a:extLst>
                  <a:ext uri="{FF2B5EF4-FFF2-40B4-BE49-F238E27FC236}">
                    <a16:creationId xmlns:a16="http://schemas.microsoft.com/office/drawing/2014/main" id="{2F3D3316-D296-368F-DB98-C3CC5185A54E}"/>
                  </a:ext>
                </a:extLst>
              </p:cNvPr>
              <p:cNvSpPr/>
              <p:nvPr/>
            </p:nvSpPr>
            <p:spPr>
              <a:xfrm>
                <a:off x="576263" y="2561896"/>
                <a:ext cx="1014411" cy="764863"/>
              </a:xfrm>
              <a:prstGeom prst="wave">
                <a:avLst/>
              </a:prstGeom>
              <a:solidFill>
                <a:srgbClr val="FCFBE6"/>
              </a:solidFill>
              <a:ln>
                <a:solidFill>
                  <a:srgbClr val="B39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2F0B550B-4ED7-EC32-C66F-43AD7FA9ACD7}"/>
                      </a:ext>
                    </a:extLst>
                  </p:cNvPr>
                  <p:cNvSpPr/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solidFill>
                    <a:srgbClr val="FCFBE6"/>
                  </a:solidFill>
                  <a:ln>
                    <a:solidFill>
                      <a:srgbClr val="B3923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,?)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波形 6">
                    <a:extLst>
                      <a:ext uri="{FF2B5EF4-FFF2-40B4-BE49-F238E27FC236}">
                        <a16:creationId xmlns:a16="http://schemas.microsoft.com/office/drawing/2014/main" id="{2F0B550B-4ED7-EC32-C66F-43AD7FA9AC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175" y="2653018"/>
                    <a:ext cx="1014411" cy="764863"/>
                  </a:xfrm>
                  <a:prstGeom prst="wave">
                    <a:avLst/>
                  </a:prstGeom>
                  <a:blipFill>
                    <a:blip r:embed="rId3"/>
                    <a:stretch>
                      <a:fillRect l="-5357"/>
                    </a:stretch>
                  </a:blipFill>
                  <a:ln>
                    <a:solidFill>
                      <a:srgbClr val="B39235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5526F0B-38C9-F4F9-2EFE-D0164D9ED7C2}"/>
                </a:ext>
              </a:extLst>
            </p:cNvPr>
            <p:cNvGrpSpPr/>
            <p:nvPr/>
          </p:nvGrpSpPr>
          <p:grpSpPr>
            <a:xfrm>
              <a:off x="286703" y="3553459"/>
              <a:ext cx="1228725" cy="647293"/>
              <a:chOff x="576260" y="3704260"/>
              <a:chExt cx="1228725" cy="647293"/>
            </a:xfrm>
          </p:grpSpPr>
          <p:sp>
            <p:nvSpPr>
              <p:cNvPr id="13" name="梯形 12">
                <a:extLst>
                  <a:ext uri="{FF2B5EF4-FFF2-40B4-BE49-F238E27FC236}">
                    <a16:creationId xmlns:a16="http://schemas.microsoft.com/office/drawing/2014/main" id="{D9949066-CF50-6488-3177-5A395B0950E0}"/>
                  </a:ext>
                </a:extLst>
              </p:cNvPr>
              <p:cNvSpPr/>
              <p:nvPr/>
            </p:nvSpPr>
            <p:spPr>
              <a:xfrm rot="10800000">
                <a:off x="576260" y="3704260"/>
                <a:ext cx="1141411" cy="627383"/>
              </a:xfrm>
              <a:prstGeom prst="trapezoid">
                <a:avLst/>
              </a:prstGeom>
              <a:solidFill>
                <a:srgbClr val="EFEFEF"/>
              </a:solidFill>
              <a:ln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A676B4F2-8883-0F3A-96C2-51222F3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特征提取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oMath>
                      </m:oMathPara>
                    </a14:m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A676B4F2-8883-0F3A-96C2-51222F3EC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835" y="3704260"/>
                    <a:ext cx="1200150" cy="6472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69" t="-5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C31EF31-ADD2-3EBD-8A74-FFB4C4769143}"/>
                </a:ext>
              </a:extLst>
            </p:cNvPr>
            <p:cNvGrpSpPr/>
            <p:nvPr/>
          </p:nvGrpSpPr>
          <p:grpSpPr>
            <a:xfrm>
              <a:off x="366098" y="4267425"/>
              <a:ext cx="982619" cy="837823"/>
              <a:chOff x="650877" y="4707802"/>
              <a:chExt cx="982619" cy="837823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26ECEB64-8236-41C7-BDE2-FA05CE7E0908}"/>
                  </a:ext>
                </a:extLst>
              </p:cNvPr>
              <p:cNvSpPr/>
              <p:nvPr/>
            </p:nvSpPr>
            <p:spPr>
              <a:xfrm>
                <a:off x="650877" y="4707802"/>
                <a:ext cx="982619" cy="778597"/>
              </a:xfrm>
              <a:prstGeom prst="roundRect">
                <a:avLst/>
              </a:prstGeom>
              <a:noFill/>
              <a:ln w="19050">
                <a:solidFill>
                  <a:srgbClr val="DFDFD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00CA50B7-3B5C-1A5D-B3FE-2D1B72C82F3E}"/>
                  </a:ext>
                </a:extLst>
              </p:cNvPr>
              <p:cNvGrpSpPr/>
              <p:nvPr/>
            </p:nvGrpSpPr>
            <p:grpSpPr>
              <a:xfrm>
                <a:off x="721533" y="4790132"/>
                <a:ext cx="842862" cy="147506"/>
                <a:chOff x="721533" y="4265034"/>
                <a:chExt cx="842862" cy="14750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EDE85D31-BCCA-6D83-4A35-9F2A0DB375DF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ABC09E6-174C-5D2E-0A26-F5B8DB427894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3F99F22-AAF8-63BE-F6F9-EEDF77CFF30E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16048DC-21E4-389B-F797-51C4B638A5BB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C84704B4-DBB4-CD00-E477-5E9266B9F0B0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5491DFF2-3CCE-5EBB-7063-126DCF54BFF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5491DFF2-3CCE-5EBB-7063-126DCF54B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336" y="5237848"/>
                    <a:ext cx="30324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6B165155-5D39-E376-FC93-5CD09487A66F}"/>
                  </a:ext>
                </a:extLst>
              </p:cNvPr>
              <p:cNvGrpSpPr/>
              <p:nvPr/>
            </p:nvGrpSpPr>
            <p:grpSpPr>
              <a:xfrm>
                <a:off x="721533" y="4974767"/>
                <a:ext cx="842862" cy="147506"/>
                <a:chOff x="721533" y="4265034"/>
                <a:chExt cx="842862" cy="147506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BD4F7F1-C2D0-37BA-573F-1E1C362D2D78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ADF20339-E4B8-136C-903A-A186A6E20DB5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7E759DC-757F-4DA8-7A88-2C739132927C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B7F37C8-AEB0-A3DF-328C-96ABE7E70E5D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C6B1F0D-74AA-A0D7-359B-0618079231DE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0546A42A-7F72-FA7E-8176-6785CD5D2BBE}"/>
                  </a:ext>
                </a:extLst>
              </p:cNvPr>
              <p:cNvGrpSpPr/>
              <p:nvPr/>
            </p:nvGrpSpPr>
            <p:grpSpPr>
              <a:xfrm>
                <a:off x="721533" y="5158576"/>
                <a:ext cx="842862" cy="147506"/>
                <a:chOff x="721533" y="4265034"/>
                <a:chExt cx="842862" cy="147506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BD783531-A77E-6055-11ED-277FE56BF3DF}"/>
                    </a:ext>
                  </a:extLst>
                </p:cNvPr>
                <p:cNvSpPr/>
                <p:nvPr/>
              </p:nvSpPr>
              <p:spPr>
                <a:xfrm>
                  <a:off x="721533" y="4267425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32074AD3-2488-22D4-DAF2-7731BFADF823}"/>
                    </a:ext>
                  </a:extLst>
                </p:cNvPr>
                <p:cNvSpPr/>
                <p:nvPr/>
              </p:nvSpPr>
              <p:spPr>
                <a:xfrm>
                  <a:off x="897265" y="4266637"/>
                  <a:ext cx="144000" cy="144000"/>
                </a:xfrm>
                <a:prstGeom prst="rect">
                  <a:avLst/>
                </a:prstGeom>
                <a:solidFill>
                  <a:srgbClr val="F4ECAC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D0AFF79-5677-119E-10DD-F56AF4FA6279}"/>
                    </a:ext>
                  </a:extLst>
                </p:cNvPr>
                <p:cNvSpPr/>
                <p:nvPr/>
              </p:nvSpPr>
              <p:spPr>
                <a:xfrm>
                  <a:off x="1072997" y="4268540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03185BF7-9C42-38CC-2FE5-7412CAAF0E1B}"/>
                    </a:ext>
                  </a:extLst>
                </p:cNvPr>
                <p:cNvSpPr/>
                <p:nvPr/>
              </p:nvSpPr>
              <p:spPr>
                <a:xfrm>
                  <a:off x="1248729" y="4266637"/>
                  <a:ext cx="144000" cy="144000"/>
                </a:xfrm>
                <a:prstGeom prst="rect">
                  <a:avLst/>
                </a:prstGeom>
                <a:solidFill>
                  <a:srgbClr val="EBD75F"/>
                </a:solidFill>
                <a:ln w="6350">
                  <a:solidFill>
                    <a:srgbClr val="DFCA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543EEE23-79BC-9809-0D8A-9BAC6798A298}"/>
                    </a:ext>
                  </a:extLst>
                </p:cNvPr>
                <p:cNvSpPr/>
                <p:nvPr/>
              </p:nvSpPr>
              <p:spPr>
                <a:xfrm>
                  <a:off x="1420395" y="4265034"/>
                  <a:ext cx="144000" cy="144000"/>
                </a:xfrm>
                <a:prstGeom prst="rect">
                  <a:avLst/>
                </a:prstGeom>
                <a:solidFill>
                  <a:srgbClr val="F2F3F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7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  <a:endParaRPr lang="zh-CN" altLang="en-US" sz="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CFCA9BF-2FD7-731E-1FBF-D2E6435399D8}"/>
                      </a:ext>
                    </a:extLst>
                  </p:cNvPr>
                  <p:cNvSpPr txBox="1"/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CFCA9BF-2FD7-731E-1FBF-D2E6435399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593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AD13C407-5DF1-C5F0-114D-18227DA7676D}"/>
                      </a:ext>
                    </a:extLst>
                  </p:cNvPr>
                  <p:cNvSpPr txBox="1"/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AD13C407-5DF1-C5F0-114D-18227DA76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0729" y="5237848"/>
                    <a:ext cx="30324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E8F4731-5F18-B6A6-1906-9D9BB4D01C46}"/>
                </a:ext>
              </a:extLst>
            </p:cNvPr>
            <p:cNvGrpSpPr/>
            <p:nvPr/>
          </p:nvGrpSpPr>
          <p:grpSpPr>
            <a:xfrm>
              <a:off x="2515324" y="3098262"/>
              <a:ext cx="941587" cy="742865"/>
              <a:chOff x="2782024" y="3098262"/>
              <a:chExt cx="941587" cy="742865"/>
            </a:xfrm>
          </p:grpSpPr>
          <p:sp>
            <p:nvSpPr>
              <p:cNvPr id="39963" name="椭圆 39962">
                <a:extLst>
                  <a:ext uri="{FF2B5EF4-FFF2-40B4-BE49-F238E27FC236}">
                    <a16:creationId xmlns:a16="http://schemas.microsoft.com/office/drawing/2014/main" id="{F6178849-83E8-EDA3-BE97-9880BE0F6808}"/>
                  </a:ext>
                </a:extLst>
              </p:cNvPr>
              <p:cNvSpPr/>
              <p:nvPr/>
            </p:nvSpPr>
            <p:spPr>
              <a:xfrm>
                <a:off x="2782024" y="3098262"/>
                <a:ext cx="941587" cy="74286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77FB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4" name="椭圆 39963">
                <a:extLst>
                  <a:ext uri="{FF2B5EF4-FFF2-40B4-BE49-F238E27FC236}">
                    <a16:creationId xmlns:a16="http://schemas.microsoft.com/office/drawing/2014/main" id="{D7FF3C1A-AC84-65A9-5D43-9AC6B1E46B2F}"/>
                  </a:ext>
                </a:extLst>
              </p:cNvPr>
              <p:cNvSpPr/>
              <p:nvPr/>
            </p:nvSpPr>
            <p:spPr>
              <a:xfrm>
                <a:off x="3019516" y="350998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5" name="椭圆 39964">
                <a:extLst>
                  <a:ext uri="{FF2B5EF4-FFF2-40B4-BE49-F238E27FC236}">
                    <a16:creationId xmlns:a16="http://schemas.microsoft.com/office/drawing/2014/main" id="{8F489EBF-394C-7F5E-18C0-87F4A21284A3}"/>
                  </a:ext>
                </a:extLst>
              </p:cNvPr>
              <p:cNvSpPr/>
              <p:nvPr/>
            </p:nvSpPr>
            <p:spPr>
              <a:xfrm>
                <a:off x="2929354" y="323833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6" name="直接连接符 39965">
                <a:extLst>
                  <a:ext uri="{FF2B5EF4-FFF2-40B4-BE49-F238E27FC236}">
                    <a16:creationId xmlns:a16="http://schemas.microsoft.com/office/drawing/2014/main" id="{2DBBC788-B36D-5797-D81F-43358CEBDF9C}"/>
                  </a:ext>
                </a:extLst>
              </p:cNvPr>
              <p:cNvCxnSpPr>
                <a:cxnSpLocks/>
                <a:stCxn id="39965" idx="0"/>
                <a:endCxn id="39965" idx="4"/>
              </p:cNvCxnSpPr>
              <p:nvPr/>
            </p:nvCxnSpPr>
            <p:spPr>
              <a:xfrm>
                <a:off x="3055354" y="323833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7" name="直接连接符 39966">
                <a:extLst>
                  <a:ext uri="{FF2B5EF4-FFF2-40B4-BE49-F238E27FC236}">
                    <a16:creationId xmlns:a16="http://schemas.microsoft.com/office/drawing/2014/main" id="{532ADDED-D870-4F9E-9BE2-BE2D481B9871}"/>
                  </a:ext>
                </a:extLst>
              </p:cNvPr>
              <p:cNvCxnSpPr>
                <a:stCxn id="39965" idx="1"/>
                <a:endCxn id="39965" idx="3"/>
              </p:cNvCxnSpPr>
              <p:nvPr/>
            </p:nvCxnSpPr>
            <p:spPr>
              <a:xfrm>
                <a:off x="2966259" y="327523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68" name="组合 39967">
                <a:extLst>
                  <a:ext uri="{FF2B5EF4-FFF2-40B4-BE49-F238E27FC236}">
                    <a16:creationId xmlns:a16="http://schemas.microsoft.com/office/drawing/2014/main" id="{91A1556A-E42A-0C39-A837-D0B5C0D863E1}"/>
                  </a:ext>
                </a:extLst>
              </p:cNvPr>
              <p:cNvGrpSpPr/>
              <p:nvPr/>
            </p:nvGrpSpPr>
            <p:grpSpPr>
              <a:xfrm>
                <a:off x="3397516" y="3351599"/>
                <a:ext cx="252000" cy="252000"/>
                <a:chOff x="6812443" y="4269749"/>
                <a:chExt cx="180000" cy="180000"/>
              </a:xfrm>
            </p:grpSpPr>
            <p:sp>
              <p:nvSpPr>
                <p:cNvPr id="39971" name="椭圆 39970">
                  <a:extLst>
                    <a:ext uri="{FF2B5EF4-FFF2-40B4-BE49-F238E27FC236}">
                      <a16:creationId xmlns:a16="http://schemas.microsoft.com/office/drawing/2014/main" id="{87859158-4C47-821F-E7AD-1218065CE4E5}"/>
                    </a:ext>
                  </a:extLst>
                </p:cNvPr>
                <p:cNvSpPr/>
                <p:nvPr/>
              </p:nvSpPr>
              <p:spPr>
                <a:xfrm>
                  <a:off x="6812443" y="426974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2" name="直接连接符 39971">
                  <a:extLst>
                    <a:ext uri="{FF2B5EF4-FFF2-40B4-BE49-F238E27FC236}">
                      <a16:creationId xmlns:a16="http://schemas.microsoft.com/office/drawing/2014/main" id="{92C1747C-108D-449D-6C4A-6013F70A7396}"/>
                    </a:ext>
                  </a:extLst>
                </p:cNvPr>
                <p:cNvCxnSpPr>
                  <a:stCxn id="39971" idx="0"/>
                  <a:endCxn id="39971" idx="4"/>
                </p:cNvCxnSpPr>
                <p:nvPr/>
              </p:nvCxnSpPr>
              <p:spPr>
                <a:xfrm>
                  <a:off x="6902443" y="4269749"/>
                  <a:ext cx="0" cy="18000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73" name="直接连接符 39972">
                  <a:extLst>
                    <a:ext uri="{FF2B5EF4-FFF2-40B4-BE49-F238E27FC236}">
                      <a16:creationId xmlns:a16="http://schemas.microsoft.com/office/drawing/2014/main" id="{46396940-C256-011D-3EA7-F28D28A488B7}"/>
                    </a:ext>
                  </a:extLst>
                </p:cNvPr>
                <p:cNvCxnSpPr>
                  <a:stCxn id="39971" idx="1"/>
                  <a:endCxn id="39971" idx="3"/>
                </p:cNvCxnSpPr>
                <p:nvPr/>
              </p:nvCxnSpPr>
              <p:spPr>
                <a:xfrm>
                  <a:off x="6838803" y="4296109"/>
                  <a:ext cx="0" cy="12728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969" name="直接连接符 39968">
                <a:extLst>
                  <a:ext uri="{FF2B5EF4-FFF2-40B4-BE49-F238E27FC236}">
                    <a16:creationId xmlns:a16="http://schemas.microsoft.com/office/drawing/2014/main" id="{5A0DFEDB-5C0D-C886-F69D-6859D4ACAFC8}"/>
                  </a:ext>
                </a:extLst>
              </p:cNvPr>
              <p:cNvCxnSpPr>
                <a:stCxn id="39964" idx="0"/>
                <a:endCxn id="39964" idx="4"/>
              </p:cNvCxnSpPr>
              <p:nvPr/>
            </p:nvCxnSpPr>
            <p:spPr>
              <a:xfrm>
                <a:off x="3145516" y="3509984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0" name="直接连接符 39969">
                <a:extLst>
                  <a:ext uri="{FF2B5EF4-FFF2-40B4-BE49-F238E27FC236}">
                    <a16:creationId xmlns:a16="http://schemas.microsoft.com/office/drawing/2014/main" id="{0ADA5C76-3227-76C0-1CEE-64EDFABC1B7C}"/>
                  </a:ext>
                </a:extLst>
              </p:cNvPr>
              <p:cNvCxnSpPr>
                <a:stCxn id="39964" idx="7"/>
                <a:endCxn id="39964" idx="5"/>
              </p:cNvCxnSpPr>
              <p:nvPr/>
            </p:nvCxnSpPr>
            <p:spPr>
              <a:xfrm>
                <a:off x="3234611" y="3546889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1F5B767-A430-F89E-E85C-25AAF9B34C00}"/>
                </a:ext>
              </a:extLst>
            </p:cNvPr>
            <p:cNvGrpSpPr/>
            <p:nvPr/>
          </p:nvGrpSpPr>
          <p:grpSpPr>
            <a:xfrm>
              <a:off x="2191899" y="3958034"/>
              <a:ext cx="1051068" cy="783441"/>
              <a:chOff x="2458599" y="3958034"/>
              <a:chExt cx="1051068" cy="783441"/>
            </a:xfrm>
          </p:grpSpPr>
          <p:sp>
            <p:nvSpPr>
              <p:cNvPr id="39944" name="椭圆 39943">
                <a:extLst>
                  <a:ext uri="{FF2B5EF4-FFF2-40B4-BE49-F238E27FC236}">
                    <a16:creationId xmlns:a16="http://schemas.microsoft.com/office/drawing/2014/main" id="{75F40A9C-05BA-516B-9137-BC8902AEA586}"/>
                  </a:ext>
                </a:extLst>
              </p:cNvPr>
              <p:cNvSpPr/>
              <p:nvPr/>
            </p:nvSpPr>
            <p:spPr>
              <a:xfrm>
                <a:off x="2458599" y="3958034"/>
                <a:ext cx="1051068" cy="7834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7A2A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60" name="椭圆 39959">
                <a:extLst>
                  <a:ext uri="{FF2B5EF4-FFF2-40B4-BE49-F238E27FC236}">
                    <a16:creationId xmlns:a16="http://schemas.microsoft.com/office/drawing/2014/main" id="{2DDFD5F3-8E45-15B5-DF04-B7251E6E271C}"/>
                  </a:ext>
                </a:extLst>
              </p:cNvPr>
              <p:cNvSpPr/>
              <p:nvPr/>
            </p:nvSpPr>
            <p:spPr>
              <a:xfrm>
                <a:off x="2968893" y="441846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61" name="直接连接符 39960">
                <a:extLst>
                  <a:ext uri="{FF2B5EF4-FFF2-40B4-BE49-F238E27FC236}">
                    <a16:creationId xmlns:a16="http://schemas.microsoft.com/office/drawing/2014/main" id="{23C6E0E2-F4A9-4D7B-F62A-07C95ACCE1A0}"/>
                  </a:ext>
                </a:extLst>
              </p:cNvPr>
              <p:cNvCxnSpPr>
                <a:stCxn id="39960" idx="2"/>
                <a:endCxn id="39960" idx="6"/>
              </p:cNvCxnSpPr>
              <p:nvPr/>
            </p:nvCxnSpPr>
            <p:spPr>
              <a:xfrm>
                <a:off x="2968893" y="4544462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62" name="直接连接符 39961">
                <a:extLst>
                  <a:ext uri="{FF2B5EF4-FFF2-40B4-BE49-F238E27FC236}">
                    <a16:creationId xmlns:a16="http://schemas.microsoft.com/office/drawing/2014/main" id="{D5F39D9A-368A-BB75-2B0F-673B085627C5}"/>
                  </a:ext>
                </a:extLst>
              </p:cNvPr>
              <p:cNvCxnSpPr>
                <a:stCxn id="39960" idx="1"/>
                <a:endCxn id="39960" idx="7"/>
              </p:cNvCxnSpPr>
              <p:nvPr/>
            </p:nvCxnSpPr>
            <p:spPr>
              <a:xfrm>
                <a:off x="3005797" y="4455366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8" name="椭圆 39957">
                <a:extLst>
                  <a:ext uri="{FF2B5EF4-FFF2-40B4-BE49-F238E27FC236}">
                    <a16:creationId xmlns:a16="http://schemas.microsoft.com/office/drawing/2014/main" id="{BD09780D-872B-1A38-D439-3E7504DEC0FD}"/>
                  </a:ext>
                </a:extLst>
              </p:cNvPr>
              <p:cNvSpPr/>
              <p:nvPr/>
            </p:nvSpPr>
            <p:spPr>
              <a:xfrm>
                <a:off x="2722794" y="405070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9" name="直接连接符 39958">
                <a:extLst>
                  <a:ext uri="{FF2B5EF4-FFF2-40B4-BE49-F238E27FC236}">
                    <a16:creationId xmlns:a16="http://schemas.microsoft.com/office/drawing/2014/main" id="{1E42C508-5AF6-FCF7-EF2E-16D9FA81D217}"/>
                  </a:ext>
                </a:extLst>
              </p:cNvPr>
              <p:cNvCxnSpPr>
                <a:stCxn id="39958" idx="2"/>
                <a:endCxn id="39958" idx="6"/>
              </p:cNvCxnSpPr>
              <p:nvPr/>
            </p:nvCxnSpPr>
            <p:spPr>
              <a:xfrm>
                <a:off x="2722794" y="4176709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5" name="椭圆 39954">
                <a:extLst>
                  <a:ext uri="{FF2B5EF4-FFF2-40B4-BE49-F238E27FC236}">
                    <a16:creationId xmlns:a16="http://schemas.microsoft.com/office/drawing/2014/main" id="{48EFCB37-1AE2-611E-486C-682BA7DAD582}"/>
                  </a:ext>
                </a:extLst>
              </p:cNvPr>
              <p:cNvSpPr/>
              <p:nvPr/>
            </p:nvSpPr>
            <p:spPr>
              <a:xfrm>
                <a:off x="2596814" y="436382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6" name="直接连接符 39955">
                <a:extLst>
                  <a:ext uri="{FF2B5EF4-FFF2-40B4-BE49-F238E27FC236}">
                    <a16:creationId xmlns:a16="http://schemas.microsoft.com/office/drawing/2014/main" id="{88511ABD-A985-9843-BB9A-0DE3478122D1}"/>
                  </a:ext>
                </a:extLst>
              </p:cNvPr>
              <p:cNvCxnSpPr>
                <a:stCxn id="39955" idx="2"/>
                <a:endCxn id="39955" idx="6"/>
              </p:cNvCxnSpPr>
              <p:nvPr/>
            </p:nvCxnSpPr>
            <p:spPr>
              <a:xfrm>
                <a:off x="2596814" y="448982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7" name="直接连接符 39956">
                <a:extLst>
                  <a:ext uri="{FF2B5EF4-FFF2-40B4-BE49-F238E27FC236}">
                    <a16:creationId xmlns:a16="http://schemas.microsoft.com/office/drawing/2014/main" id="{64F5D77D-58EB-484C-DD96-6CBFCC24B1ED}"/>
                  </a:ext>
                </a:extLst>
              </p:cNvPr>
              <p:cNvCxnSpPr>
                <a:stCxn id="39955" idx="1"/>
                <a:endCxn id="39955" idx="7"/>
              </p:cNvCxnSpPr>
              <p:nvPr/>
            </p:nvCxnSpPr>
            <p:spPr>
              <a:xfrm>
                <a:off x="2633718" y="440073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49" name="椭圆 39948">
                <a:extLst>
                  <a:ext uri="{FF2B5EF4-FFF2-40B4-BE49-F238E27FC236}">
                    <a16:creationId xmlns:a16="http://schemas.microsoft.com/office/drawing/2014/main" id="{C56CE14B-966F-ADC2-9BEF-69D8C22B8002}"/>
                  </a:ext>
                </a:extLst>
              </p:cNvPr>
              <p:cNvSpPr/>
              <p:nvPr/>
            </p:nvSpPr>
            <p:spPr>
              <a:xfrm>
                <a:off x="3126818" y="409606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50" name="直接连接符 39949">
                <a:extLst>
                  <a:ext uri="{FF2B5EF4-FFF2-40B4-BE49-F238E27FC236}">
                    <a16:creationId xmlns:a16="http://schemas.microsoft.com/office/drawing/2014/main" id="{9445527E-B402-88B2-B275-2752CCE27D59}"/>
                  </a:ext>
                </a:extLst>
              </p:cNvPr>
              <p:cNvCxnSpPr>
                <a:stCxn id="39949" idx="2"/>
                <a:endCxn id="39949" idx="6"/>
              </p:cNvCxnSpPr>
              <p:nvPr/>
            </p:nvCxnSpPr>
            <p:spPr>
              <a:xfrm>
                <a:off x="3126818" y="4222066"/>
                <a:ext cx="252000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54" name="直接连接符 39953">
                <a:extLst>
                  <a:ext uri="{FF2B5EF4-FFF2-40B4-BE49-F238E27FC236}">
                    <a16:creationId xmlns:a16="http://schemas.microsoft.com/office/drawing/2014/main" id="{190E9876-BB69-D7E4-C17E-15973316B8B6}"/>
                  </a:ext>
                </a:extLst>
              </p:cNvPr>
              <p:cNvCxnSpPr>
                <a:stCxn id="39949" idx="1"/>
                <a:endCxn id="39949" idx="7"/>
              </p:cNvCxnSpPr>
              <p:nvPr/>
            </p:nvCxnSpPr>
            <p:spPr>
              <a:xfrm>
                <a:off x="3163722" y="4132970"/>
                <a:ext cx="178192" cy="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3761107-DC09-B48A-2FEC-24C430B75072}"/>
                </a:ext>
              </a:extLst>
            </p:cNvPr>
            <p:cNvGrpSpPr/>
            <p:nvPr/>
          </p:nvGrpSpPr>
          <p:grpSpPr>
            <a:xfrm>
              <a:off x="3431592" y="3765055"/>
              <a:ext cx="547124" cy="914022"/>
              <a:chOff x="3841385" y="5142812"/>
              <a:chExt cx="547124" cy="91402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27EA3B0-5908-41A5-4F9D-B66B720BD862}"/>
                  </a:ext>
                </a:extLst>
              </p:cNvPr>
              <p:cNvSpPr/>
              <p:nvPr/>
            </p:nvSpPr>
            <p:spPr>
              <a:xfrm rot="14999019">
                <a:off x="3657936" y="5326261"/>
                <a:ext cx="914022" cy="547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7A97CE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36" name="椭圆 39935">
                <a:extLst>
                  <a:ext uri="{FF2B5EF4-FFF2-40B4-BE49-F238E27FC236}">
                    <a16:creationId xmlns:a16="http://schemas.microsoft.com/office/drawing/2014/main" id="{E3F59533-33A0-A5DF-FF1C-B78D3ED8263E}"/>
                  </a:ext>
                </a:extLst>
              </p:cNvPr>
              <p:cNvSpPr/>
              <p:nvPr/>
            </p:nvSpPr>
            <p:spPr>
              <a:xfrm>
                <a:off x="3936236" y="5317213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37" name="直接连接符 39936">
                <a:extLst>
                  <a:ext uri="{FF2B5EF4-FFF2-40B4-BE49-F238E27FC236}">
                    <a16:creationId xmlns:a16="http://schemas.microsoft.com/office/drawing/2014/main" id="{D84DB271-2BF6-B568-9AC5-BD8E41425FFF}"/>
                  </a:ext>
                </a:extLst>
              </p:cNvPr>
              <p:cNvCxnSpPr>
                <a:cxnSpLocks/>
                <a:stCxn id="39936" idx="0"/>
                <a:endCxn id="39936" idx="2"/>
              </p:cNvCxnSpPr>
              <p:nvPr/>
            </p:nvCxnSpPr>
            <p:spPr>
              <a:xfrm flipH="1">
                <a:off x="3936236" y="5317213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38" name="直接连接符 39937">
                <a:extLst>
                  <a:ext uri="{FF2B5EF4-FFF2-40B4-BE49-F238E27FC236}">
                    <a16:creationId xmlns:a16="http://schemas.microsoft.com/office/drawing/2014/main" id="{854CEB0C-79C9-0D2B-858C-B00B2741F462}"/>
                  </a:ext>
                </a:extLst>
              </p:cNvPr>
              <p:cNvCxnSpPr>
                <a:cxnSpLocks/>
                <a:stCxn id="39936" idx="7"/>
                <a:endCxn id="39936" idx="3"/>
              </p:cNvCxnSpPr>
              <p:nvPr/>
            </p:nvCxnSpPr>
            <p:spPr>
              <a:xfrm flipH="1">
                <a:off x="3973141" y="5354118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39" name="椭圆 39938">
                <a:extLst>
                  <a:ext uri="{FF2B5EF4-FFF2-40B4-BE49-F238E27FC236}">
                    <a16:creationId xmlns:a16="http://schemas.microsoft.com/office/drawing/2014/main" id="{602AE725-FDE4-0974-684C-33C63B19AD34}"/>
                  </a:ext>
                </a:extLst>
              </p:cNvPr>
              <p:cNvSpPr/>
              <p:nvPr/>
            </p:nvSpPr>
            <p:spPr>
              <a:xfrm>
                <a:off x="4062236" y="567826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40" name="直接连接符 39939">
                <a:extLst>
                  <a:ext uri="{FF2B5EF4-FFF2-40B4-BE49-F238E27FC236}">
                    <a16:creationId xmlns:a16="http://schemas.microsoft.com/office/drawing/2014/main" id="{5902710B-8E45-75D8-220A-121EF384ACDF}"/>
                  </a:ext>
                </a:extLst>
              </p:cNvPr>
              <p:cNvCxnSpPr>
                <a:stCxn id="39939" idx="0"/>
                <a:endCxn id="39939" idx="2"/>
              </p:cNvCxnSpPr>
              <p:nvPr/>
            </p:nvCxnSpPr>
            <p:spPr>
              <a:xfrm flipH="1">
                <a:off x="4062236" y="567826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1" name="直接连接符 39940">
                <a:extLst>
                  <a:ext uri="{FF2B5EF4-FFF2-40B4-BE49-F238E27FC236}">
                    <a16:creationId xmlns:a16="http://schemas.microsoft.com/office/drawing/2014/main" id="{D25633DE-6BCD-8D04-9BFA-8559D15697C1}"/>
                  </a:ext>
                </a:extLst>
              </p:cNvPr>
              <p:cNvCxnSpPr>
                <a:cxnSpLocks/>
                <a:stCxn id="39939" idx="7"/>
                <a:endCxn id="39939" idx="3"/>
              </p:cNvCxnSpPr>
              <p:nvPr/>
            </p:nvCxnSpPr>
            <p:spPr>
              <a:xfrm flipH="1">
                <a:off x="4099141" y="571517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42" name="文本框 39941">
              <a:extLst>
                <a:ext uri="{FF2B5EF4-FFF2-40B4-BE49-F238E27FC236}">
                  <a16:creationId xmlns:a16="http://schemas.microsoft.com/office/drawing/2014/main" id="{6A07CC5F-178E-118C-B416-D9D78CA2697C}"/>
                </a:ext>
              </a:extLst>
            </p:cNvPr>
            <p:cNvSpPr txBox="1"/>
            <p:nvPr/>
          </p:nvSpPr>
          <p:spPr>
            <a:xfrm>
              <a:off x="2255183" y="2721681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74" name="矩形: 圆角 39973">
              <a:extLst>
                <a:ext uri="{FF2B5EF4-FFF2-40B4-BE49-F238E27FC236}">
                  <a16:creationId xmlns:a16="http://schemas.microsoft.com/office/drawing/2014/main" id="{249BEB94-73A9-70AD-63FD-5FDB52C707CB}"/>
                </a:ext>
              </a:extLst>
            </p:cNvPr>
            <p:cNvSpPr/>
            <p:nvPr/>
          </p:nvSpPr>
          <p:spPr>
            <a:xfrm>
              <a:off x="2099075" y="2721923"/>
              <a:ext cx="2019546" cy="2140276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9E54FE53-DE9B-6088-9FC4-52313C154F44}"/>
                </a:ext>
              </a:extLst>
            </p:cNvPr>
            <p:cNvCxnSpPr>
              <a:cxnSpLocks/>
              <a:stCxn id="58" idx="3"/>
              <a:endCxn id="39974" idx="1"/>
            </p:cNvCxnSpPr>
            <p:nvPr/>
          </p:nvCxnSpPr>
          <p:spPr>
            <a:xfrm flipV="1">
              <a:off x="1348717" y="3792061"/>
              <a:ext cx="750358" cy="864663"/>
            </a:xfrm>
            <a:prstGeom prst="bentConnector3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015" name="组合 40014">
              <a:extLst>
                <a:ext uri="{FF2B5EF4-FFF2-40B4-BE49-F238E27FC236}">
                  <a16:creationId xmlns:a16="http://schemas.microsoft.com/office/drawing/2014/main" id="{99AE68F3-7BD6-77D8-3A1D-12C124268B28}"/>
                </a:ext>
              </a:extLst>
            </p:cNvPr>
            <p:cNvGrpSpPr/>
            <p:nvPr/>
          </p:nvGrpSpPr>
          <p:grpSpPr>
            <a:xfrm>
              <a:off x="5514871" y="3193170"/>
              <a:ext cx="1335650" cy="431490"/>
              <a:chOff x="5665225" y="3181348"/>
              <a:chExt cx="1335650" cy="431490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34D2063-3DBB-1E14-A396-EBBB87750C85}"/>
                  </a:ext>
                </a:extLst>
              </p:cNvPr>
              <p:cNvSpPr/>
              <p:nvPr/>
            </p:nvSpPr>
            <p:spPr>
              <a:xfrm>
                <a:off x="5665225" y="3181348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3A9590E-5150-135A-339A-DC4B184B9F38}"/>
                  </a:ext>
                </a:extLst>
              </p:cNvPr>
              <p:cNvSpPr/>
              <p:nvPr/>
            </p:nvSpPr>
            <p:spPr>
              <a:xfrm>
                <a:off x="5761392" y="3271516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DE3055A-F2B1-EFFA-15B4-CAB02B0F2117}"/>
                  </a:ext>
                </a:extLst>
              </p:cNvPr>
              <p:cNvCxnSpPr>
                <a:cxnSpLocks/>
                <a:stCxn id="35" idx="0"/>
                <a:endCxn id="35" idx="4"/>
              </p:cNvCxnSpPr>
              <p:nvPr/>
            </p:nvCxnSpPr>
            <p:spPr>
              <a:xfrm>
                <a:off x="5887392" y="3271516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561C038-2002-D6CF-AD97-B489898510CC}"/>
                  </a:ext>
                </a:extLst>
              </p:cNvPr>
              <p:cNvCxnSpPr>
                <a:stCxn id="35" idx="1"/>
                <a:endCxn id="35" idx="3"/>
              </p:cNvCxnSpPr>
              <p:nvPr/>
            </p:nvCxnSpPr>
            <p:spPr>
              <a:xfrm>
                <a:off x="5798297" y="3308421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AFE84DF4-E6A0-AFE3-A268-CF9DB5314DF2}"/>
                  </a:ext>
                </a:extLst>
              </p:cNvPr>
              <p:cNvGrpSpPr/>
              <p:nvPr/>
            </p:nvGrpSpPr>
            <p:grpSpPr>
              <a:xfrm>
                <a:off x="6102486" y="3271516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75" name="椭圆 39974">
                  <a:extLst>
                    <a:ext uri="{FF2B5EF4-FFF2-40B4-BE49-F238E27FC236}">
                      <a16:creationId xmlns:a16="http://schemas.microsoft.com/office/drawing/2014/main" id="{30558C52-6092-4243-6AC1-C2EB4626034E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76" name="直接连接符 39975">
                  <a:extLst>
                    <a:ext uri="{FF2B5EF4-FFF2-40B4-BE49-F238E27FC236}">
                      <a16:creationId xmlns:a16="http://schemas.microsoft.com/office/drawing/2014/main" id="{80797EA4-45F7-6B67-F3B8-CF85F5466E0D}"/>
                    </a:ext>
                  </a:extLst>
                </p:cNvPr>
                <p:cNvCxnSpPr>
                  <a:stCxn id="39975" idx="2"/>
                  <a:endCxn id="39975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77" name="椭圆 39976">
                <a:extLst>
                  <a:ext uri="{FF2B5EF4-FFF2-40B4-BE49-F238E27FC236}">
                    <a16:creationId xmlns:a16="http://schemas.microsoft.com/office/drawing/2014/main" id="{D4FFB5AB-0E2B-8315-5A68-DD42EA012E4B}"/>
                  </a:ext>
                </a:extLst>
              </p:cNvPr>
              <p:cNvSpPr/>
              <p:nvPr/>
            </p:nvSpPr>
            <p:spPr>
              <a:xfrm>
                <a:off x="6443580" y="3275235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78" name="直接连接符 39977">
                <a:extLst>
                  <a:ext uri="{FF2B5EF4-FFF2-40B4-BE49-F238E27FC236}">
                    <a16:creationId xmlns:a16="http://schemas.microsoft.com/office/drawing/2014/main" id="{5A5D32E7-BAFE-74A5-4B7C-DA6CF93BEA24}"/>
                  </a:ext>
                </a:extLst>
              </p:cNvPr>
              <p:cNvCxnSpPr>
                <a:stCxn id="39977" idx="0"/>
                <a:endCxn id="39977" idx="2"/>
              </p:cNvCxnSpPr>
              <p:nvPr/>
            </p:nvCxnSpPr>
            <p:spPr>
              <a:xfrm flipH="1">
                <a:off x="6443580" y="3275235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79" name="直接连接符 39978">
                <a:extLst>
                  <a:ext uri="{FF2B5EF4-FFF2-40B4-BE49-F238E27FC236}">
                    <a16:creationId xmlns:a16="http://schemas.microsoft.com/office/drawing/2014/main" id="{7E06908F-6851-BA19-6F05-45E92D977EAB}"/>
                  </a:ext>
                </a:extLst>
              </p:cNvPr>
              <p:cNvCxnSpPr>
                <a:cxnSpLocks/>
                <a:stCxn id="39977" idx="7"/>
                <a:endCxn id="39977" idx="3"/>
              </p:cNvCxnSpPr>
              <p:nvPr/>
            </p:nvCxnSpPr>
            <p:spPr>
              <a:xfrm flipH="1">
                <a:off x="6480485" y="3312140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3D408732-DB5D-4951-4520-23A32714B913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1" name="文本框 39980">
                    <a:extLst>
                      <a:ext uri="{FF2B5EF4-FFF2-40B4-BE49-F238E27FC236}">
                        <a16:creationId xmlns:a16="http://schemas.microsoft.com/office/drawing/2014/main" id="{3D408732-DB5D-4951-4520-23A32714B9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235637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23" name="组合 40022">
              <a:extLst>
                <a:ext uri="{FF2B5EF4-FFF2-40B4-BE49-F238E27FC236}">
                  <a16:creationId xmlns:a16="http://schemas.microsoft.com/office/drawing/2014/main" id="{9B74F54B-A1FB-E3B4-B047-C87A7CDECE02}"/>
                </a:ext>
              </a:extLst>
            </p:cNvPr>
            <p:cNvGrpSpPr/>
            <p:nvPr/>
          </p:nvGrpSpPr>
          <p:grpSpPr>
            <a:xfrm>
              <a:off x="5514871" y="3731617"/>
              <a:ext cx="1335650" cy="431490"/>
              <a:chOff x="5665225" y="3779406"/>
              <a:chExt cx="1335650" cy="431490"/>
            </a:xfrm>
          </p:grpSpPr>
          <p:sp>
            <p:nvSpPr>
              <p:cNvPr id="40022" name="矩形: 圆角 40021">
                <a:extLst>
                  <a:ext uri="{FF2B5EF4-FFF2-40B4-BE49-F238E27FC236}">
                    <a16:creationId xmlns:a16="http://schemas.microsoft.com/office/drawing/2014/main" id="{377FDCF4-B5C5-1398-51DA-1D68997A1376}"/>
                  </a:ext>
                </a:extLst>
              </p:cNvPr>
              <p:cNvSpPr/>
              <p:nvPr/>
            </p:nvSpPr>
            <p:spPr>
              <a:xfrm>
                <a:off x="5665225" y="3779406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83" name="椭圆 39982">
                <a:extLst>
                  <a:ext uri="{FF2B5EF4-FFF2-40B4-BE49-F238E27FC236}">
                    <a16:creationId xmlns:a16="http://schemas.microsoft.com/office/drawing/2014/main" id="{9B01A19B-57A4-7F02-ED9D-E49C3F0892BE}"/>
                  </a:ext>
                </a:extLst>
              </p:cNvPr>
              <p:cNvSpPr/>
              <p:nvPr/>
            </p:nvSpPr>
            <p:spPr>
              <a:xfrm>
                <a:off x="5761392" y="387411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4" name="直接连接符 39983">
                <a:extLst>
                  <a:ext uri="{FF2B5EF4-FFF2-40B4-BE49-F238E27FC236}">
                    <a16:creationId xmlns:a16="http://schemas.microsoft.com/office/drawing/2014/main" id="{A416ADA1-11AC-CD64-3D8E-18524C2D0126}"/>
                  </a:ext>
                </a:extLst>
              </p:cNvPr>
              <p:cNvCxnSpPr>
                <a:cxnSpLocks/>
                <a:stCxn id="39983" idx="0"/>
                <a:endCxn id="39983" idx="4"/>
              </p:cNvCxnSpPr>
              <p:nvPr/>
            </p:nvCxnSpPr>
            <p:spPr>
              <a:xfrm>
                <a:off x="5887392" y="3874110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5" name="直接连接符 39984">
                <a:extLst>
                  <a:ext uri="{FF2B5EF4-FFF2-40B4-BE49-F238E27FC236}">
                    <a16:creationId xmlns:a16="http://schemas.microsoft.com/office/drawing/2014/main" id="{19092C36-62E5-60F7-4A51-9AEB455697D3}"/>
                  </a:ext>
                </a:extLst>
              </p:cNvPr>
              <p:cNvCxnSpPr>
                <a:stCxn id="39983" idx="1"/>
                <a:endCxn id="39983" idx="3"/>
              </p:cNvCxnSpPr>
              <p:nvPr/>
            </p:nvCxnSpPr>
            <p:spPr>
              <a:xfrm>
                <a:off x="5798297" y="3911015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86" name="椭圆 39985">
                <a:extLst>
                  <a:ext uri="{FF2B5EF4-FFF2-40B4-BE49-F238E27FC236}">
                    <a16:creationId xmlns:a16="http://schemas.microsoft.com/office/drawing/2014/main" id="{D6975789-ABB5-90BC-91E0-54FB1535D6D9}"/>
                  </a:ext>
                </a:extLst>
              </p:cNvPr>
              <p:cNvSpPr/>
              <p:nvPr/>
            </p:nvSpPr>
            <p:spPr>
              <a:xfrm>
                <a:off x="6443580" y="387068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7" name="直接连接符 39986">
                <a:extLst>
                  <a:ext uri="{FF2B5EF4-FFF2-40B4-BE49-F238E27FC236}">
                    <a16:creationId xmlns:a16="http://schemas.microsoft.com/office/drawing/2014/main" id="{C9BB4CA4-C7D3-6877-F552-2463533E04E2}"/>
                  </a:ext>
                </a:extLst>
              </p:cNvPr>
              <p:cNvCxnSpPr>
                <a:stCxn id="39986" idx="0"/>
                <a:endCxn id="39986" idx="2"/>
              </p:cNvCxnSpPr>
              <p:nvPr/>
            </p:nvCxnSpPr>
            <p:spPr>
              <a:xfrm flipH="1">
                <a:off x="6443580" y="3870689"/>
                <a:ext cx="126000" cy="12600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8" name="直接连接符 39987">
                <a:extLst>
                  <a:ext uri="{FF2B5EF4-FFF2-40B4-BE49-F238E27FC236}">
                    <a16:creationId xmlns:a16="http://schemas.microsoft.com/office/drawing/2014/main" id="{646515CF-D808-5446-749F-62A83517F473}"/>
                  </a:ext>
                </a:extLst>
              </p:cNvPr>
              <p:cNvCxnSpPr>
                <a:cxnSpLocks/>
                <a:stCxn id="39986" idx="7"/>
                <a:endCxn id="39986" idx="3"/>
              </p:cNvCxnSpPr>
              <p:nvPr/>
            </p:nvCxnSpPr>
            <p:spPr>
              <a:xfrm flipH="1">
                <a:off x="6480485" y="3907594"/>
                <a:ext cx="178190" cy="178190"/>
              </a:xfrm>
              <a:prstGeom prst="line">
                <a:avLst/>
              </a:prstGeom>
              <a:ln w="25400" cmpd="tri">
                <a:solidFill>
                  <a:srgbClr val="E2C62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B5E04913-2807-C215-70BC-182120400E13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89" name="文本框 39988">
                    <a:extLst>
                      <a:ext uri="{FF2B5EF4-FFF2-40B4-BE49-F238E27FC236}">
                        <a16:creationId xmlns:a16="http://schemas.microsoft.com/office/drawing/2014/main" id="{B5E04913-2807-C215-70BC-182120400E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384126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0" name="组合 39989">
                <a:extLst>
                  <a:ext uri="{FF2B5EF4-FFF2-40B4-BE49-F238E27FC236}">
                    <a16:creationId xmlns:a16="http://schemas.microsoft.com/office/drawing/2014/main" id="{DFBF7C9F-BAD7-E4B7-A354-7D742ABB9238}"/>
                  </a:ext>
                </a:extLst>
              </p:cNvPr>
              <p:cNvGrpSpPr/>
              <p:nvPr/>
            </p:nvGrpSpPr>
            <p:grpSpPr>
              <a:xfrm>
                <a:off x="6102486" y="3877153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1" name="椭圆 39990">
                  <a:extLst>
                    <a:ext uri="{FF2B5EF4-FFF2-40B4-BE49-F238E27FC236}">
                      <a16:creationId xmlns:a16="http://schemas.microsoft.com/office/drawing/2014/main" id="{9B90597E-49E5-71E9-8EB7-BD1D7EF6AD40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2" name="直接连接符 39991">
                  <a:extLst>
                    <a:ext uri="{FF2B5EF4-FFF2-40B4-BE49-F238E27FC236}">
                      <a16:creationId xmlns:a16="http://schemas.microsoft.com/office/drawing/2014/main" id="{A1DCCB05-A62D-0E1C-89F9-D213D1E1DA3D}"/>
                    </a:ext>
                  </a:extLst>
                </p:cNvPr>
                <p:cNvCxnSpPr>
                  <a:stCxn id="39991" idx="2"/>
                  <a:endCxn id="39991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3" name="直接连接符 39992">
                  <a:extLst>
                    <a:ext uri="{FF2B5EF4-FFF2-40B4-BE49-F238E27FC236}">
                      <a16:creationId xmlns:a16="http://schemas.microsoft.com/office/drawing/2014/main" id="{FA13EE8D-43AC-FB44-64FB-7A66EF91E26A}"/>
                    </a:ext>
                  </a:extLst>
                </p:cNvPr>
                <p:cNvCxnSpPr>
                  <a:stCxn id="39991" idx="1"/>
                  <a:endCxn id="39991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027" name="组合 40026">
              <a:extLst>
                <a:ext uri="{FF2B5EF4-FFF2-40B4-BE49-F238E27FC236}">
                  <a16:creationId xmlns:a16="http://schemas.microsoft.com/office/drawing/2014/main" id="{371FD988-8224-5667-681F-2FC071E339C4}"/>
                </a:ext>
              </a:extLst>
            </p:cNvPr>
            <p:cNvGrpSpPr/>
            <p:nvPr/>
          </p:nvGrpSpPr>
          <p:grpSpPr>
            <a:xfrm>
              <a:off x="5514871" y="4275180"/>
              <a:ext cx="1335650" cy="431490"/>
              <a:chOff x="5665225" y="4324777"/>
              <a:chExt cx="1335650" cy="431490"/>
            </a:xfrm>
          </p:grpSpPr>
          <p:sp>
            <p:nvSpPr>
              <p:cNvPr id="40026" name="矩形: 圆角 40025">
                <a:extLst>
                  <a:ext uri="{FF2B5EF4-FFF2-40B4-BE49-F238E27FC236}">
                    <a16:creationId xmlns:a16="http://schemas.microsoft.com/office/drawing/2014/main" id="{19770D00-0AD2-F5D4-75F1-3A3B663384E7}"/>
                  </a:ext>
                </a:extLst>
              </p:cNvPr>
              <p:cNvSpPr/>
              <p:nvPr/>
            </p:nvSpPr>
            <p:spPr>
              <a:xfrm>
                <a:off x="5665225" y="4324777"/>
                <a:ext cx="1335650" cy="431490"/>
              </a:xfrm>
              <a:prstGeom prst="roundRect">
                <a:avLst/>
              </a:prstGeom>
              <a:solidFill>
                <a:srgbClr val="F4ECAC"/>
              </a:solidFill>
              <a:ln w="25400">
                <a:solidFill>
                  <a:srgbClr val="F8CCAC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7D5E934E-02DD-6162-89E9-DD6E314E49DD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9995" name="文本框 39994">
                    <a:extLst>
                      <a:ext uri="{FF2B5EF4-FFF2-40B4-BE49-F238E27FC236}">
                        <a16:creationId xmlns:a16="http://schemas.microsoft.com/office/drawing/2014/main" id="{7D5E934E-02DD-6162-89E9-DD6E314E4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354" y="4387153"/>
                    <a:ext cx="19863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93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996" name="组合 39995">
                <a:extLst>
                  <a:ext uri="{FF2B5EF4-FFF2-40B4-BE49-F238E27FC236}">
                    <a16:creationId xmlns:a16="http://schemas.microsoft.com/office/drawing/2014/main" id="{5D2C8F27-93AF-8D3D-DF49-D93C27303382}"/>
                  </a:ext>
                </a:extLst>
              </p:cNvPr>
              <p:cNvGrpSpPr/>
              <p:nvPr/>
            </p:nvGrpSpPr>
            <p:grpSpPr>
              <a:xfrm>
                <a:off x="5761392" y="4418462"/>
                <a:ext cx="252000" cy="252000"/>
                <a:chOff x="8157614" y="5057431"/>
                <a:chExt cx="180000" cy="180000"/>
              </a:xfrm>
            </p:grpSpPr>
            <p:sp>
              <p:nvSpPr>
                <p:cNvPr id="39997" name="椭圆 39996">
                  <a:extLst>
                    <a:ext uri="{FF2B5EF4-FFF2-40B4-BE49-F238E27FC236}">
                      <a16:creationId xmlns:a16="http://schemas.microsoft.com/office/drawing/2014/main" id="{3F2B0E56-719A-7FE0-C09E-2B5F612CFE25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998" name="直接连接符 39997">
                  <a:extLst>
                    <a:ext uri="{FF2B5EF4-FFF2-40B4-BE49-F238E27FC236}">
                      <a16:creationId xmlns:a16="http://schemas.microsoft.com/office/drawing/2014/main" id="{835C1E17-B1FD-DAE3-31DE-559101C43557}"/>
                    </a:ext>
                  </a:extLst>
                </p:cNvPr>
                <p:cNvCxnSpPr>
                  <a:stCxn id="39997" idx="2"/>
                  <a:endCxn id="39997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9" name="直接连接符 39998">
                  <a:extLst>
                    <a:ext uri="{FF2B5EF4-FFF2-40B4-BE49-F238E27FC236}">
                      <a16:creationId xmlns:a16="http://schemas.microsoft.com/office/drawing/2014/main" id="{F22D5804-ABA5-BA13-BBE0-37C5B55B56AE}"/>
                    </a:ext>
                  </a:extLst>
                </p:cNvPr>
                <p:cNvCxnSpPr>
                  <a:stCxn id="39997" idx="1"/>
                  <a:endCxn id="39997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000" name="椭圆 39999">
                <a:extLst>
                  <a:ext uri="{FF2B5EF4-FFF2-40B4-BE49-F238E27FC236}">
                    <a16:creationId xmlns:a16="http://schemas.microsoft.com/office/drawing/2014/main" id="{4C3EFF77-6D13-DDED-EF36-E4FAF4FBFEFE}"/>
                  </a:ext>
                </a:extLst>
              </p:cNvPr>
              <p:cNvSpPr/>
              <p:nvPr/>
            </p:nvSpPr>
            <p:spPr>
              <a:xfrm>
                <a:off x="6102414" y="4419939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001" name="直接连接符 40000">
                <a:extLst>
                  <a:ext uri="{FF2B5EF4-FFF2-40B4-BE49-F238E27FC236}">
                    <a16:creationId xmlns:a16="http://schemas.microsoft.com/office/drawing/2014/main" id="{59EE696B-6A97-C4D6-3972-51B3EB006153}"/>
                  </a:ext>
                </a:extLst>
              </p:cNvPr>
              <p:cNvCxnSpPr>
                <a:stCxn id="40000" idx="0"/>
                <a:endCxn id="40000" idx="4"/>
              </p:cNvCxnSpPr>
              <p:nvPr/>
            </p:nvCxnSpPr>
            <p:spPr>
              <a:xfrm>
                <a:off x="6228414" y="4419939"/>
                <a:ext cx="0" cy="25200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02" name="直接连接符 40001">
                <a:extLst>
                  <a:ext uri="{FF2B5EF4-FFF2-40B4-BE49-F238E27FC236}">
                    <a16:creationId xmlns:a16="http://schemas.microsoft.com/office/drawing/2014/main" id="{98240FAC-C8F6-90FC-E1B1-92ABD75E2166}"/>
                  </a:ext>
                </a:extLst>
              </p:cNvPr>
              <p:cNvCxnSpPr>
                <a:stCxn id="40000" idx="7"/>
                <a:endCxn id="40000" idx="5"/>
              </p:cNvCxnSpPr>
              <p:nvPr/>
            </p:nvCxnSpPr>
            <p:spPr>
              <a:xfrm>
                <a:off x="6317509" y="4456844"/>
                <a:ext cx="0" cy="178190"/>
              </a:xfrm>
              <a:prstGeom prst="line">
                <a:avLst/>
              </a:prstGeom>
              <a:ln w="15875"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03" name="组合 40002">
                <a:extLst>
                  <a:ext uri="{FF2B5EF4-FFF2-40B4-BE49-F238E27FC236}">
                    <a16:creationId xmlns:a16="http://schemas.microsoft.com/office/drawing/2014/main" id="{2AF124FF-4011-7A47-64B2-B684E778232B}"/>
                  </a:ext>
                </a:extLst>
              </p:cNvPr>
              <p:cNvGrpSpPr/>
              <p:nvPr/>
            </p:nvGrpSpPr>
            <p:grpSpPr>
              <a:xfrm>
                <a:off x="6443580" y="4423751"/>
                <a:ext cx="252000" cy="252000"/>
                <a:chOff x="8157614" y="5057431"/>
                <a:chExt cx="180000" cy="180000"/>
              </a:xfrm>
            </p:grpSpPr>
            <p:sp>
              <p:nvSpPr>
                <p:cNvPr id="40004" name="椭圆 40003">
                  <a:extLst>
                    <a:ext uri="{FF2B5EF4-FFF2-40B4-BE49-F238E27FC236}">
                      <a16:creationId xmlns:a16="http://schemas.microsoft.com/office/drawing/2014/main" id="{49D688A3-ECB5-C3A9-71CE-0091927F0882}"/>
                    </a:ext>
                  </a:extLst>
                </p:cNvPr>
                <p:cNvSpPr/>
                <p:nvPr/>
              </p:nvSpPr>
              <p:spPr>
                <a:xfrm>
                  <a:off x="8157614" y="5057431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F61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005" name="直接连接符 40004">
                  <a:extLst>
                    <a:ext uri="{FF2B5EF4-FFF2-40B4-BE49-F238E27FC236}">
                      <a16:creationId xmlns:a16="http://schemas.microsoft.com/office/drawing/2014/main" id="{CEAB4995-05FA-B2F0-9B66-44CCA93BA771}"/>
                    </a:ext>
                  </a:extLst>
                </p:cNvPr>
                <p:cNvCxnSpPr>
                  <a:stCxn id="40004" idx="2"/>
                  <a:endCxn id="40004" idx="6"/>
                </p:cNvCxnSpPr>
                <p:nvPr/>
              </p:nvCxnSpPr>
              <p:spPr>
                <a:xfrm>
                  <a:off x="8157614" y="5147431"/>
                  <a:ext cx="18000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6" name="直接连接符 40005">
                  <a:extLst>
                    <a:ext uri="{FF2B5EF4-FFF2-40B4-BE49-F238E27FC236}">
                      <a16:creationId xmlns:a16="http://schemas.microsoft.com/office/drawing/2014/main" id="{07D1CDC6-CC44-353C-0DCA-AFF53E634DB2}"/>
                    </a:ext>
                  </a:extLst>
                </p:cNvPr>
                <p:cNvCxnSpPr>
                  <a:stCxn id="40004" idx="1"/>
                  <a:endCxn id="40004" idx="7"/>
                </p:cNvCxnSpPr>
                <p:nvPr/>
              </p:nvCxnSpPr>
              <p:spPr>
                <a:xfrm>
                  <a:off x="8183974" y="5083791"/>
                  <a:ext cx="127280" cy="0"/>
                </a:xfrm>
                <a:prstGeom prst="line">
                  <a:avLst/>
                </a:prstGeom>
                <a:ln w="15875">
                  <a:solidFill>
                    <a:srgbClr val="E2C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028" name="文本框 40027">
              <a:extLst>
                <a:ext uri="{FF2B5EF4-FFF2-40B4-BE49-F238E27FC236}">
                  <a16:creationId xmlns:a16="http://schemas.microsoft.com/office/drawing/2014/main" id="{72F49246-0F90-7A0C-922E-0DA6BEB84387}"/>
                </a:ext>
              </a:extLst>
            </p:cNvPr>
            <p:cNvSpPr txBox="1"/>
            <p:nvPr/>
          </p:nvSpPr>
          <p:spPr>
            <a:xfrm>
              <a:off x="5015759" y="2720276"/>
              <a:ext cx="2333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候选实体对提示组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29" name="矩形: 圆角 40028">
              <a:extLst>
                <a:ext uri="{FF2B5EF4-FFF2-40B4-BE49-F238E27FC236}">
                  <a16:creationId xmlns:a16="http://schemas.microsoft.com/office/drawing/2014/main" id="{6865F508-024C-BB0B-12A6-C3A4F98DC097}"/>
                </a:ext>
              </a:extLst>
            </p:cNvPr>
            <p:cNvSpPr/>
            <p:nvPr/>
          </p:nvSpPr>
          <p:spPr>
            <a:xfrm>
              <a:off x="5405466" y="3095519"/>
              <a:ext cx="1542428" cy="1701952"/>
            </a:xfrm>
            <a:prstGeom prst="roundRect">
              <a:avLst/>
            </a:prstGeom>
            <a:noFill/>
            <a:ln w="19050">
              <a:solidFill>
                <a:srgbClr val="DFDF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031" name="直接箭头连接符 40030">
              <a:extLst>
                <a:ext uri="{FF2B5EF4-FFF2-40B4-BE49-F238E27FC236}">
                  <a16:creationId xmlns:a16="http://schemas.microsoft.com/office/drawing/2014/main" id="{6DC9093C-867E-A70E-7D70-7396A91C5DC1}"/>
                </a:ext>
              </a:extLst>
            </p:cNvPr>
            <p:cNvCxnSpPr>
              <a:cxnSpLocks/>
              <a:stCxn id="39974" idx="3"/>
            </p:cNvCxnSpPr>
            <p:nvPr/>
          </p:nvCxnSpPr>
          <p:spPr>
            <a:xfrm>
              <a:off x="4118621" y="3792061"/>
              <a:ext cx="1265487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33" name="文本框 40032">
              <a:extLst>
                <a:ext uri="{FF2B5EF4-FFF2-40B4-BE49-F238E27FC236}">
                  <a16:creationId xmlns:a16="http://schemas.microsoft.com/office/drawing/2014/main" id="{E8C171B7-5907-7F1B-3B38-BBE33687EE89}"/>
                </a:ext>
              </a:extLst>
            </p:cNvPr>
            <p:cNvSpPr txBox="1"/>
            <p:nvPr/>
          </p:nvSpPr>
          <p:spPr>
            <a:xfrm>
              <a:off x="867363" y="4057176"/>
              <a:ext cx="170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  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34" name="文本框 40033">
              <a:extLst>
                <a:ext uri="{FF2B5EF4-FFF2-40B4-BE49-F238E27FC236}">
                  <a16:creationId xmlns:a16="http://schemas.microsoft.com/office/drawing/2014/main" id="{83F2C3F5-757D-349E-A5E6-50BF6CEE3021}"/>
                </a:ext>
              </a:extLst>
            </p:cNvPr>
            <p:cNvSpPr txBox="1"/>
            <p:nvPr/>
          </p:nvSpPr>
          <p:spPr>
            <a:xfrm>
              <a:off x="3600512" y="3478057"/>
              <a:ext cx="22033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多样化策略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045" name="组合 40044">
              <a:extLst>
                <a:ext uri="{FF2B5EF4-FFF2-40B4-BE49-F238E27FC236}">
                  <a16:creationId xmlns:a16="http://schemas.microsoft.com/office/drawing/2014/main" id="{BD8BECEF-E970-F13D-C7F5-0B6B915AF0DF}"/>
                </a:ext>
              </a:extLst>
            </p:cNvPr>
            <p:cNvGrpSpPr/>
            <p:nvPr/>
          </p:nvGrpSpPr>
          <p:grpSpPr>
            <a:xfrm>
              <a:off x="7667642" y="3509984"/>
              <a:ext cx="1252338" cy="765196"/>
              <a:chOff x="7574115" y="3509984"/>
              <a:chExt cx="1252338" cy="765196"/>
            </a:xfrm>
          </p:grpSpPr>
          <p:sp>
            <p:nvSpPr>
              <p:cNvPr id="40042" name="矩形: 剪去对角 40041">
                <a:extLst>
                  <a:ext uri="{FF2B5EF4-FFF2-40B4-BE49-F238E27FC236}">
                    <a16:creationId xmlns:a16="http://schemas.microsoft.com/office/drawing/2014/main" id="{2D6F4AFC-002F-CBA2-B00A-1DB60A564FF1}"/>
                  </a:ext>
                </a:extLst>
              </p:cNvPr>
              <p:cNvSpPr/>
              <p:nvPr/>
            </p:nvSpPr>
            <p:spPr>
              <a:xfrm>
                <a:off x="7574115" y="350998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3" name="矩形: 剪去对角 40042">
                <a:extLst>
                  <a:ext uri="{FF2B5EF4-FFF2-40B4-BE49-F238E27FC236}">
                    <a16:creationId xmlns:a16="http://schemas.microsoft.com/office/drawing/2014/main" id="{97C80D5F-DBC5-81AC-FB8E-AA3B1D18E27B}"/>
                  </a:ext>
                </a:extLst>
              </p:cNvPr>
              <p:cNvSpPr/>
              <p:nvPr/>
            </p:nvSpPr>
            <p:spPr>
              <a:xfrm>
                <a:off x="7695161" y="3622364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  <p:sp>
            <p:nvSpPr>
              <p:cNvPr id="40044" name="矩形: 剪去对角 40043">
                <a:extLst>
                  <a:ext uri="{FF2B5EF4-FFF2-40B4-BE49-F238E27FC236}">
                    <a16:creationId xmlns:a16="http://schemas.microsoft.com/office/drawing/2014/main" id="{CC0C13C4-4C09-6A57-2F92-8B4DB032DD56}"/>
                  </a:ext>
                </a:extLst>
              </p:cNvPr>
              <p:cNvSpPr/>
              <p:nvPr/>
            </p:nvSpPr>
            <p:spPr>
              <a:xfrm>
                <a:off x="7812043" y="3718920"/>
                <a:ext cx="1014410" cy="556260"/>
              </a:xfrm>
              <a:prstGeom prst="snip2DiagRect">
                <a:avLst/>
              </a:prstGeom>
              <a:solidFill>
                <a:srgbClr val="FDD36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提示</a:t>
                </a:r>
              </a:p>
            </p:txBody>
          </p:sp>
        </p:grpSp>
        <p:cxnSp>
          <p:nvCxnSpPr>
            <p:cNvPr id="40047" name="直接箭头连接符 40046">
              <a:extLst>
                <a:ext uri="{FF2B5EF4-FFF2-40B4-BE49-F238E27FC236}">
                  <a16:creationId xmlns:a16="http://schemas.microsoft.com/office/drawing/2014/main" id="{12D992B4-4D66-EC7C-C0EF-E240C2B12E0D}"/>
                </a:ext>
              </a:extLst>
            </p:cNvPr>
            <p:cNvCxnSpPr>
              <a:cxnSpLocks/>
              <a:stCxn id="40029" idx="3"/>
            </p:cNvCxnSpPr>
            <p:nvPr/>
          </p:nvCxnSpPr>
          <p:spPr>
            <a:xfrm flipV="1">
              <a:off x="6947894" y="3939456"/>
              <a:ext cx="719748" cy="703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50" name="文本框 40049">
              <a:extLst>
                <a:ext uri="{FF2B5EF4-FFF2-40B4-BE49-F238E27FC236}">
                  <a16:creationId xmlns:a16="http://schemas.microsoft.com/office/drawing/2014/main" id="{EC916CBF-49F4-ABC6-F75E-C5015DBC2612}"/>
                </a:ext>
              </a:extLst>
            </p:cNvPr>
            <p:cNvSpPr txBox="1"/>
            <p:nvPr/>
          </p:nvSpPr>
          <p:spPr>
            <a:xfrm>
              <a:off x="6891328" y="3621229"/>
              <a:ext cx="7700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303BD052-DBAF-835E-D806-0B3AF8FB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2C4C80-A3D2-C611-41F6-810E096B3D41}"/>
              </a:ext>
            </a:extLst>
          </p:cNvPr>
          <p:cNvSpPr txBox="1"/>
          <p:nvPr/>
        </p:nvSpPr>
        <p:spPr>
          <a:xfrm>
            <a:off x="449263" y="1443672"/>
            <a:ext cx="8633778" cy="536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具体步骤</a:t>
            </a:r>
          </a:p>
          <a:p>
            <a:pPr marL="342900" indent="-342900">
              <a:lnSpc>
                <a:spcPct val="125000"/>
              </a:lnSpc>
              <a:buClr>
                <a:srgbClr val="01409B"/>
              </a:buClr>
              <a:buSzPct val="100000"/>
              <a:buFont typeface="+mj-ea"/>
              <a:buAutoNum type="circleNumDbPlain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基于分组学习的提示构建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）基于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分组上下文学习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的提示构建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提示模板：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问题描述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  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实体对匹配问题序列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  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格式要求限制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（候选实体对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空间距离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01409B"/>
              </a:buClr>
              <a:buSzPct val="100000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EE75-A40A-420B-176F-50BC7198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9173F91A-5517-6236-5199-BD712505D66C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15D3E7DC-E890-5B43-36AF-04ECC0C76D6A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154819B5-A690-DDA6-0CB2-B3B98CACFFF9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88BBFE31-3C4E-7D59-53C0-09E411387AAE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05D3EB64-CD0C-BC1E-88C2-272EEABE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技术路线二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FC4B22-E338-50B7-06B1-CBA7425F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33" y="1710373"/>
            <a:ext cx="9845967" cy="5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3C6673-EDC9-70EA-7B6D-4691C274F598}"/>
              </a:ext>
            </a:extLst>
          </p:cNvPr>
          <p:cNvSpPr txBox="1"/>
          <p:nvPr/>
        </p:nvSpPr>
        <p:spPr>
          <a:xfrm>
            <a:off x="449580" y="927735"/>
            <a:ext cx="806640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基于分组学习与迭代微调的分层实体匹配方法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79F136-4ED0-948A-A751-62DDE130D20C}"/>
                  </a:ext>
                </a:extLst>
              </p:cNvPr>
              <p:cNvSpPr txBox="1"/>
              <p:nvPr/>
            </p:nvSpPr>
            <p:spPr>
              <a:xfrm>
                <a:off x="449263" y="1386968"/>
                <a:ext cx="8110204" cy="525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具体步骤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+mj-ea"/>
                  <a:buAutoNum type="circleNumDbPlain" startAt="2"/>
                </a:pP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基于迭代微调的分层实体匹配方法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kumimoji="1"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分层匹配机制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定义</a:t>
                </a:r>
                <a:r>
                  <a:rPr kumimoji="1"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置信度差值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sz="14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sz="1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  <m:r>
                      <a:rPr kumimoji="1"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时，直接采用小参数模型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𝑀</m:t>
                    </m:r>
                  </m:oMath>
                </a14:m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的预测结果，并写入提示 </a:t>
                </a:r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𝒫</m:t>
                    </m:r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中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否则，不对该样本作出匹配判断，交由大模型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𝐿𝐿𝑀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进行标注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25000"/>
                  </a:lnSpc>
                  <a:buClr>
                    <a:srgbClr val="01409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kumimoji="1"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迭代式微调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采用</a:t>
                </a:r>
                <a:r>
                  <a:rPr kumimoji="1"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低秩适应（</a:t>
                </a:r>
                <a:r>
                  <a:rPr kumimoji="1"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LoRA</a:t>
                </a:r>
                <a:r>
                  <a:rPr kumimoji="1"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）技术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实现轻量级参数更新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𝐿𝑜𝑅𝐴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+1)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𝐿𝑜𝑅𝐴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kumimoji="1" lang="zh-CN" altLang="en-US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𝛼</m:t>
                    </m:r>
                    <m:r>
                      <a:rPr kumimoji="1" lang="zh-CN" altLang="en-US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∙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𝐿𝑜𝑅𝐴</m:t>
                            </m:r>
                          </m:sub>
                        </m:sSub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kumimoji="1" lang="zh-CN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zh-CN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𝐿𝑜𝑅𝐴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其中，</a:t>
                </a:r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𝜃</m:t>
                    </m:r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为模型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𝑀</m:t>
                    </m:r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的固定参数，</a:t>
                </a:r>
                <a:r>
                  <a:rPr kumimoji="1" lang="en-US" altLang="zh-CN" sz="1400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𝐿𝑜𝑅𝐴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表示第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轮迭代时的低秩适配矩阵，</a:t>
                </a:r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𝛼</m:t>
                    </m:r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为学习率衰减系数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  <a:buClr>
                    <a:srgbClr val="01409B"/>
                  </a:buClr>
                  <a:buSzPct val="100000"/>
                </a:pPr>
                <a:r>
                  <a:rPr kumimoji="1"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zh-CN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表示冻结参数与低秩矩阵的叠加操作。</a:t>
                </a:r>
                <a:endPara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79F136-4ED0-948A-A751-62DDE130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386968"/>
                <a:ext cx="8110204" cy="5256567"/>
              </a:xfrm>
              <a:prstGeom prst="rect">
                <a:avLst/>
              </a:prstGeom>
              <a:blipFill>
                <a:blip r:embed="rId3"/>
                <a:stretch>
                  <a:fillRect l="-827" b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28B6D3-088F-9D33-4DE2-FA011A94BA8A}"/>
              </a:ext>
            </a:extLst>
          </p:cNvPr>
          <p:cNvSpPr/>
          <p:nvPr/>
        </p:nvSpPr>
        <p:spPr>
          <a:xfrm>
            <a:off x="4612181" y="2403864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C2DDAA-9923-963E-C907-8D5532DCDDD3}"/>
              </a:ext>
            </a:extLst>
          </p:cNvPr>
          <p:cNvSpPr/>
          <p:nvPr/>
        </p:nvSpPr>
        <p:spPr>
          <a:xfrm>
            <a:off x="4700529" y="246217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724BEDA-65E0-8E35-D750-E505A100B190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4790529" y="2462175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563F1F-5823-DD2D-941F-354B0F4EF2CF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4726889" y="2488535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ACC1063-E6F6-4470-163C-0FBF19E56F88}"/>
              </a:ext>
            </a:extLst>
          </p:cNvPr>
          <p:cNvGrpSpPr/>
          <p:nvPr/>
        </p:nvGrpSpPr>
        <p:grpSpPr>
          <a:xfrm>
            <a:off x="4965297" y="2459084"/>
            <a:ext cx="180000" cy="180000"/>
            <a:chOff x="8157614" y="5057431"/>
            <a:chExt cx="180000" cy="180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CEB685-FF25-B4FD-00FD-673DD4674BA9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216DF06-AEA9-BEFD-594C-F3465D7877F0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3C44926-F7D4-1841-AA2E-7D59A3349612}"/>
              </a:ext>
            </a:extLst>
          </p:cNvPr>
          <p:cNvSpPr/>
          <p:nvPr/>
        </p:nvSpPr>
        <p:spPr>
          <a:xfrm>
            <a:off x="5229983" y="24577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63B6EF7-2E7B-6647-4C05-D30A5B45CC20}"/>
              </a:ext>
            </a:extLst>
          </p:cNvPr>
          <p:cNvCxnSpPr>
            <a:stCxn id="13" idx="0"/>
            <a:endCxn id="13" idx="2"/>
          </p:cNvCxnSpPr>
          <p:nvPr/>
        </p:nvCxnSpPr>
        <p:spPr>
          <a:xfrm flipH="1">
            <a:off x="5229983" y="2457742"/>
            <a:ext cx="90000" cy="9000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E67EC3D-445A-38A7-DB73-D358CCCAF539}"/>
              </a:ext>
            </a:extLst>
          </p:cNvPr>
          <p:cNvCxnSpPr>
            <a:cxnSpLocks/>
            <a:stCxn id="13" idx="7"/>
            <a:endCxn id="13" idx="3"/>
          </p:cNvCxnSpPr>
          <p:nvPr/>
        </p:nvCxnSpPr>
        <p:spPr>
          <a:xfrm flipH="1">
            <a:off x="5256343" y="2484102"/>
            <a:ext cx="127280" cy="12728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DBA7D7-4A73-39D5-51D9-7488C6580730}"/>
                  </a:ext>
                </a:extLst>
              </p:cNvPr>
              <p:cNvSpPr txBox="1"/>
              <p:nvPr/>
            </p:nvSpPr>
            <p:spPr>
              <a:xfrm>
                <a:off x="4884030" y="3474983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8DBA7D7-4A73-39D5-51D9-7488C6580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0" y="3474983"/>
                <a:ext cx="6114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D69A50D-A138-174E-885F-CE987EA9D98E}"/>
                  </a:ext>
                </a:extLst>
              </p:cNvPr>
              <p:cNvSpPr txBox="1"/>
              <p:nvPr/>
            </p:nvSpPr>
            <p:spPr>
              <a:xfrm>
                <a:off x="5380797" y="2380856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D69A50D-A138-174E-885F-CE987EA9D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797" y="2380856"/>
                <a:ext cx="198639" cy="307777"/>
              </a:xfrm>
              <a:prstGeom prst="rect">
                <a:avLst/>
              </a:prstGeom>
              <a:blipFill>
                <a:blip r:embed="rId5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292E2F4-1C9D-FDAD-C706-7057D90C32EB}"/>
              </a:ext>
            </a:extLst>
          </p:cNvPr>
          <p:cNvSpPr/>
          <p:nvPr/>
        </p:nvSpPr>
        <p:spPr>
          <a:xfrm>
            <a:off x="4612181" y="2810743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F57061B-A105-E0C2-7AF2-B1550934E9C6}"/>
              </a:ext>
            </a:extLst>
          </p:cNvPr>
          <p:cNvSpPr/>
          <p:nvPr/>
        </p:nvSpPr>
        <p:spPr>
          <a:xfrm>
            <a:off x="4700529" y="28690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F656B58-8C52-CBF4-A2EC-43F4B41B4605}"/>
              </a:ext>
            </a:extLst>
          </p:cNvPr>
          <p:cNvCxnSpPr>
            <a:cxnSpLocks/>
            <a:stCxn id="20" idx="0"/>
            <a:endCxn id="20" idx="4"/>
          </p:cNvCxnSpPr>
          <p:nvPr/>
        </p:nvCxnSpPr>
        <p:spPr>
          <a:xfrm>
            <a:off x="4790529" y="2869054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68595C3-2E7C-AA15-E83A-E911300D2A82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4726889" y="2895414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AFCDFB4-1140-7A65-0FD6-860BC7F02DF7}"/>
              </a:ext>
            </a:extLst>
          </p:cNvPr>
          <p:cNvSpPr/>
          <p:nvPr/>
        </p:nvSpPr>
        <p:spPr>
          <a:xfrm>
            <a:off x="5229983" y="28646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49033FC-D08D-3565-F650-2DEC1AF1F16D}"/>
              </a:ext>
            </a:extLst>
          </p:cNvPr>
          <p:cNvCxnSpPr>
            <a:stCxn id="23" idx="0"/>
            <a:endCxn id="23" idx="2"/>
          </p:cNvCxnSpPr>
          <p:nvPr/>
        </p:nvCxnSpPr>
        <p:spPr>
          <a:xfrm flipH="1">
            <a:off x="5229983" y="2864621"/>
            <a:ext cx="90000" cy="9000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989E6C6-2B7E-6539-F78C-BBFA4224B169}"/>
              </a:ext>
            </a:extLst>
          </p:cNvPr>
          <p:cNvCxnSpPr>
            <a:cxnSpLocks/>
            <a:stCxn id="23" idx="7"/>
            <a:endCxn id="23" idx="3"/>
          </p:cNvCxnSpPr>
          <p:nvPr/>
        </p:nvCxnSpPr>
        <p:spPr>
          <a:xfrm flipH="1">
            <a:off x="5256343" y="2890981"/>
            <a:ext cx="127280" cy="127280"/>
          </a:xfrm>
          <a:prstGeom prst="line">
            <a:avLst/>
          </a:prstGeom>
          <a:ln cmpd="tri">
            <a:solidFill>
              <a:srgbClr val="E2C6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A32C453-BA3A-BCAA-B651-CCAF9AFA916E}"/>
                  </a:ext>
                </a:extLst>
              </p:cNvPr>
              <p:cNvSpPr txBox="1"/>
              <p:nvPr/>
            </p:nvSpPr>
            <p:spPr>
              <a:xfrm>
                <a:off x="5380797" y="2787735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A32C453-BA3A-BCAA-B651-CCAF9AFA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797" y="2787735"/>
                <a:ext cx="198639" cy="307777"/>
              </a:xfrm>
              <a:prstGeom prst="rect">
                <a:avLst/>
              </a:prstGeom>
              <a:blipFill>
                <a:blip r:embed="rId6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29D260-251E-21B3-7025-7D2A0834D038}"/>
              </a:ext>
            </a:extLst>
          </p:cNvPr>
          <p:cNvGrpSpPr/>
          <p:nvPr/>
        </p:nvGrpSpPr>
        <p:grpSpPr>
          <a:xfrm>
            <a:off x="4964702" y="2873070"/>
            <a:ext cx="180000" cy="180000"/>
            <a:chOff x="8157614" y="5057431"/>
            <a:chExt cx="180000" cy="180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BC61650-0DA0-75F3-00B7-E7AA97B4460E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A7054B2-411C-0588-F8FE-5943E4EB17C7}"/>
                </a:ext>
              </a:extLst>
            </p:cNvPr>
            <p:cNvCxnSpPr>
              <a:stCxn id="28" idx="2"/>
              <a:endCxn id="28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26E8158-49DD-1C99-693A-D8F88F8A2C9E}"/>
                </a:ext>
              </a:extLst>
            </p:cNvPr>
            <p:cNvCxnSpPr>
              <a:stCxn id="28" idx="1"/>
              <a:endCxn id="28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446A96F-AFA3-C7C8-87FA-BE1072D7BA86}"/>
              </a:ext>
            </a:extLst>
          </p:cNvPr>
          <p:cNvSpPr/>
          <p:nvPr/>
        </p:nvSpPr>
        <p:spPr>
          <a:xfrm>
            <a:off x="4612181" y="3234427"/>
            <a:ext cx="1105159" cy="287897"/>
          </a:xfrm>
          <a:prstGeom prst="roundRect">
            <a:avLst/>
          </a:prstGeom>
          <a:solidFill>
            <a:srgbClr val="F4ECAC"/>
          </a:solidFill>
          <a:ln w="25400">
            <a:solidFill>
              <a:srgbClr val="F8CC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F339D6-76E4-0DCA-11ED-E9326181D446}"/>
                  </a:ext>
                </a:extLst>
              </p:cNvPr>
              <p:cNvSpPr txBox="1"/>
              <p:nvPr/>
            </p:nvSpPr>
            <p:spPr>
              <a:xfrm>
                <a:off x="5380797" y="3211419"/>
                <a:ext cx="198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F339D6-76E4-0DCA-11ED-E9326181D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797" y="3211419"/>
                <a:ext cx="198639" cy="307777"/>
              </a:xfrm>
              <a:prstGeom prst="rect">
                <a:avLst/>
              </a:prstGeom>
              <a:blipFill>
                <a:blip r:embed="rId5"/>
                <a:stretch>
                  <a:fillRect r="-4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DCCD68F0-3422-25FC-3BC5-BB2A9D783B9A}"/>
              </a:ext>
            </a:extLst>
          </p:cNvPr>
          <p:cNvGrpSpPr/>
          <p:nvPr/>
        </p:nvGrpSpPr>
        <p:grpSpPr>
          <a:xfrm>
            <a:off x="4700529" y="3289605"/>
            <a:ext cx="180000" cy="180000"/>
            <a:chOff x="8157614" y="5057431"/>
            <a:chExt cx="180000" cy="18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1488327-B74A-8BF8-BBF0-0D3C2C6859DD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37DFC7F-9AD8-BD75-2E14-62F821DD6AA3}"/>
                </a:ext>
              </a:extLst>
            </p:cNvPr>
            <p:cNvCxnSpPr>
              <a:stCxn id="34" idx="2"/>
              <a:endCxn id="34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AC8EB7B-EC92-53AA-B352-7A1E7BCE0739}"/>
                </a:ext>
              </a:extLst>
            </p:cNvPr>
            <p:cNvCxnSpPr>
              <a:stCxn id="34" idx="1"/>
              <a:endCxn id="34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5802DAD8-5DAE-D52E-201E-DB6205F250DD}"/>
              </a:ext>
            </a:extLst>
          </p:cNvPr>
          <p:cNvSpPr/>
          <p:nvPr/>
        </p:nvSpPr>
        <p:spPr>
          <a:xfrm>
            <a:off x="4965297" y="328830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7F6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D1B499-FF8B-CC84-A543-D68082EF6AA8}"/>
              </a:ext>
            </a:extLst>
          </p:cNvPr>
          <p:cNvCxnSpPr>
            <a:stCxn id="37" idx="0"/>
            <a:endCxn id="37" idx="4"/>
          </p:cNvCxnSpPr>
          <p:nvPr/>
        </p:nvCxnSpPr>
        <p:spPr>
          <a:xfrm>
            <a:off x="5055297" y="3288305"/>
            <a:ext cx="0" cy="18000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C5ADE9F-C493-CBAC-D6EF-1997A427DA5E}"/>
              </a:ext>
            </a:extLst>
          </p:cNvPr>
          <p:cNvCxnSpPr>
            <a:stCxn id="37" idx="7"/>
            <a:endCxn id="37" idx="5"/>
          </p:cNvCxnSpPr>
          <p:nvPr/>
        </p:nvCxnSpPr>
        <p:spPr>
          <a:xfrm>
            <a:off x="5118937" y="3314665"/>
            <a:ext cx="0" cy="127280"/>
          </a:xfrm>
          <a:prstGeom prst="line">
            <a:avLst/>
          </a:prstGeom>
          <a:ln>
            <a:solidFill>
              <a:srgbClr val="E2C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D5A0096-D71A-1A90-5A4F-F5CA708319D2}"/>
              </a:ext>
            </a:extLst>
          </p:cNvPr>
          <p:cNvGrpSpPr/>
          <p:nvPr/>
        </p:nvGrpSpPr>
        <p:grpSpPr>
          <a:xfrm>
            <a:off x="5228461" y="3288305"/>
            <a:ext cx="180000" cy="180000"/>
            <a:chOff x="8157614" y="5057431"/>
            <a:chExt cx="180000" cy="18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1445936-8184-858B-A360-C0D133E8B0D4}"/>
                </a:ext>
              </a:extLst>
            </p:cNvPr>
            <p:cNvSpPr/>
            <p:nvPr/>
          </p:nvSpPr>
          <p:spPr>
            <a:xfrm>
              <a:off x="8157614" y="505743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DE5373A-D2E4-219E-5364-4572F7331C51}"/>
                </a:ext>
              </a:extLst>
            </p:cNvPr>
            <p:cNvCxnSpPr>
              <a:stCxn id="41" idx="2"/>
              <a:endCxn id="41" idx="6"/>
            </p:cNvCxnSpPr>
            <p:nvPr/>
          </p:nvCxnSpPr>
          <p:spPr>
            <a:xfrm>
              <a:off x="8157614" y="5147431"/>
              <a:ext cx="18000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BE3DA52-0CE6-0E0F-3E17-67DCA11D6A35}"/>
                </a:ext>
              </a:extLst>
            </p:cNvPr>
            <p:cNvCxnSpPr>
              <a:stCxn id="41" idx="1"/>
              <a:endCxn id="41" idx="7"/>
            </p:cNvCxnSpPr>
            <p:nvPr/>
          </p:nvCxnSpPr>
          <p:spPr>
            <a:xfrm>
              <a:off x="8183974" y="5083791"/>
              <a:ext cx="127280" cy="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9FD6550-861F-9ECD-860E-7423FD285875}"/>
              </a:ext>
            </a:extLst>
          </p:cNvPr>
          <p:cNvSpPr txBox="1"/>
          <p:nvPr/>
        </p:nvSpPr>
        <p:spPr>
          <a:xfrm>
            <a:off x="4222261" y="2091146"/>
            <a:ext cx="18897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候选实体对提示组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82D4960-DB17-F16B-0B63-5231588E9DC2}"/>
              </a:ext>
            </a:extLst>
          </p:cNvPr>
          <p:cNvCxnSpPr>
            <a:cxnSpLocks/>
          </p:cNvCxnSpPr>
          <p:nvPr/>
        </p:nvCxnSpPr>
        <p:spPr>
          <a:xfrm flipH="1">
            <a:off x="3751435" y="2934977"/>
            <a:ext cx="8361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C33E9996-295C-661A-7F6A-7104487BC880}"/>
              </a:ext>
            </a:extLst>
          </p:cNvPr>
          <p:cNvSpPr txBox="1"/>
          <p:nvPr/>
        </p:nvSpPr>
        <p:spPr>
          <a:xfrm>
            <a:off x="3665358" y="2719533"/>
            <a:ext cx="11112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小参数模型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预标注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B8E0FBA-A1BB-2A99-A80A-E6F296C6DD5D}"/>
                  </a:ext>
                </a:extLst>
              </p:cNvPr>
              <p:cNvSpPr txBox="1"/>
              <p:nvPr/>
            </p:nvSpPr>
            <p:spPr>
              <a:xfrm>
                <a:off x="2918577" y="3303497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B8E0FBA-A1BB-2A99-A80A-E6F296C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7" y="3303497"/>
                <a:ext cx="6114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AD3C6ADD-C1F0-4BBF-8322-E0EFFB862C00}"/>
              </a:ext>
            </a:extLst>
          </p:cNvPr>
          <p:cNvGrpSpPr/>
          <p:nvPr/>
        </p:nvGrpSpPr>
        <p:grpSpPr>
          <a:xfrm>
            <a:off x="2639667" y="2388825"/>
            <a:ext cx="1105159" cy="519074"/>
            <a:chOff x="3121978" y="5872984"/>
            <a:chExt cx="1105159" cy="519074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D8D43DBA-63CC-8014-950F-94C92FAD2456}"/>
                </a:ext>
              </a:extLst>
            </p:cNvPr>
            <p:cNvSpPr/>
            <p:nvPr/>
          </p:nvSpPr>
          <p:spPr>
            <a:xfrm>
              <a:off x="3121978" y="5895992"/>
              <a:ext cx="1105159" cy="460757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48AE92D-9206-8DDA-7F71-9F47934BF47B}"/>
                </a:ext>
              </a:extLst>
            </p:cNvPr>
            <p:cNvSpPr/>
            <p:nvPr/>
          </p:nvSpPr>
          <p:spPr>
            <a:xfrm>
              <a:off x="3210326" y="59543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0750F9C-CA7D-11FE-9BD0-AFB79CD3840F}"/>
                </a:ext>
              </a:extLst>
            </p:cNvPr>
            <p:cNvCxnSpPr>
              <a:cxnSpLocks/>
              <a:stCxn id="50" idx="0"/>
              <a:endCxn id="50" idx="4"/>
            </p:cNvCxnSpPr>
            <p:nvPr/>
          </p:nvCxnSpPr>
          <p:spPr>
            <a:xfrm>
              <a:off x="3300326" y="5954303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7B96312-7DEF-00F5-0985-BE56FD1A1A83}"/>
                </a:ext>
              </a:extLst>
            </p:cNvPr>
            <p:cNvCxnSpPr>
              <a:stCxn id="50" idx="1"/>
              <a:endCxn id="50" idx="3"/>
            </p:cNvCxnSpPr>
            <p:nvPr/>
          </p:nvCxnSpPr>
          <p:spPr>
            <a:xfrm>
              <a:off x="3236686" y="5980663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36948D5-5DBA-124E-25E1-8D9ADCB39C23}"/>
                </a:ext>
              </a:extLst>
            </p:cNvPr>
            <p:cNvGrpSpPr/>
            <p:nvPr/>
          </p:nvGrpSpPr>
          <p:grpSpPr>
            <a:xfrm>
              <a:off x="3475094" y="5951212"/>
              <a:ext cx="180000" cy="180000"/>
              <a:chOff x="8157614" y="5057431"/>
              <a:chExt cx="180000" cy="180000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2733487-02AC-D1D6-C544-2B45E58E398F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F5B49C9-9EC3-9FB6-DA61-45601102F9C1}"/>
                  </a:ext>
                </a:extLst>
              </p:cNvPr>
              <p:cNvCxnSpPr>
                <a:stCxn id="60" idx="2"/>
                <a:endCxn id="60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366A786-11A4-04FB-F270-915AC92608F0}"/>
                </a:ext>
              </a:extLst>
            </p:cNvPr>
            <p:cNvSpPr/>
            <p:nvPr/>
          </p:nvSpPr>
          <p:spPr>
            <a:xfrm>
              <a:off x="3739780" y="59498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7C2D65D-43B3-1957-AC9D-4C846BE4FE82}"/>
                </a:ext>
              </a:extLst>
            </p:cNvPr>
            <p:cNvCxnSpPr>
              <a:stCxn id="54" idx="0"/>
              <a:endCxn id="54" idx="2"/>
            </p:cNvCxnSpPr>
            <p:nvPr/>
          </p:nvCxnSpPr>
          <p:spPr>
            <a:xfrm flipH="1">
              <a:off x="3739780" y="5949870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C68D8F9-EC3D-D008-43CB-68A7B2DEA4D6}"/>
                </a:ext>
              </a:extLst>
            </p:cNvPr>
            <p:cNvCxnSpPr>
              <a:cxnSpLocks/>
              <a:stCxn id="54" idx="7"/>
              <a:endCxn id="54" idx="3"/>
            </p:cNvCxnSpPr>
            <p:nvPr/>
          </p:nvCxnSpPr>
          <p:spPr>
            <a:xfrm flipH="1">
              <a:off x="3766140" y="5976230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583E48E-1EBF-D9E3-3CC0-F702950AFF99}"/>
                    </a:ext>
                  </a:extLst>
                </p:cNvPr>
                <p:cNvSpPr txBox="1"/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717E617-C165-20A2-31FC-E8F5077E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EB3DA2C-B18A-05BA-A50C-2447001BE50F}"/>
                </a:ext>
              </a:extLst>
            </p:cNvPr>
            <p:cNvSpPr txBox="1"/>
            <p:nvPr/>
          </p:nvSpPr>
          <p:spPr>
            <a:xfrm>
              <a:off x="3165996" y="6084281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5CB5C40-508F-6C4F-4BD3-553CFAE89914}"/>
                    </a:ext>
                  </a:extLst>
                </p:cNvPr>
                <p:cNvSpPr txBox="1"/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7" name="文本框 496">
                  <a:extLst>
                    <a:ext uri="{FF2B5EF4-FFF2-40B4-BE49-F238E27FC236}">
                      <a16:creationId xmlns:a16="http://schemas.microsoft.com/office/drawing/2014/main" id="{D649E05D-9450-7FD1-F943-A697BA4CE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C5DDBCA-ECF5-19E9-A52C-CDAED03DD52C}"/>
              </a:ext>
            </a:extLst>
          </p:cNvPr>
          <p:cNvGrpSpPr/>
          <p:nvPr/>
        </p:nvGrpSpPr>
        <p:grpSpPr>
          <a:xfrm>
            <a:off x="2639667" y="2929139"/>
            <a:ext cx="1105159" cy="514664"/>
            <a:chOff x="4453204" y="5890633"/>
            <a:chExt cx="1105159" cy="514664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6A2E1111-BDF9-6A2B-8DE4-907E668F20BE}"/>
                </a:ext>
              </a:extLst>
            </p:cNvPr>
            <p:cNvSpPr/>
            <p:nvPr/>
          </p:nvSpPr>
          <p:spPr>
            <a:xfrm>
              <a:off x="4453204" y="5913641"/>
              <a:ext cx="1105159" cy="448969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36" name="椭圆 39935">
              <a:extLst>
                <a:ext uri="{FF2B5EF4-FFF2-40B4-BE49-F238E27FC236}">
                  <a16:creationId xmlns:a16="http://schemas.microsoft.com/office/drawing/2014/main" id="{1978475E-87DF-9681-9609-12E71ECEFDAB}"/>
                </a:ext>
              </a:extLst>
            </p:cNvPr>
            <p:cNvSpPr/>
            <p:nvPr/>
          </p:nvSpPr>
          <p:spPr>
            <a:xfrm>
              <a:off x="4541552" y="597195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37" name="直接连接符 39936">
              <a:extLst>
                <a:ext uri="{FF2B5EF4-FFF2-40B4-BE49-F238E27FC236}">
                  <a16:creationId xmlns:a16="http://schemas.microsoft.com/office/drawing/2014/main" id="{794A614D-CDA7-59E9-BFA1-EF06CF730927}"/>
                </a:ext>
              </a:extLst>
            </p:cNvPr>
            <p:cNvCxnSpPr>
              <a:cxnSpLocks/>
              <a:stCxn id="39936" idx="0"/>
              <a:endCxn id="39936" idx="4"/>
            </p:cNvCxnSpPr>
            <p:nvPr/>
          </p:nvCxnSpPr>
          <p:spPr>
            <a:xfrm>
              <a:off x="4631552" y="5971952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38" name="直接连接符 39937">
              <a:extLst>
                <a:ext uri="{FF2B5EF4-FFF2-40B4-BE49-F238E27FC236}">
                  <a16:creationId xmlns:a16="http://schemas.microsoft.com/office/drawing/2014/main" id="{5AEC7152-BC3B-6809-2D6E-22F41F2B579C}"/>
                </a:ext>
              </a:extLst>
            </p:cNvPr>
            <p:cNvCxnSpPr>
              <a:stCxn id="39936" idx="1"/>
              <a:endCxn id="39936" idx="3"/>
            </p:cNvCxnSpPr>
            <p:nvPr/>
          </p:nvCxnSpPr>
          <p:spPr>
            <a:xfrm>
              <a:off x="4567912" y="5998312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39" name="椭圆 39938">
              <a:extLst>
                <a:ext uri="{FF2B5EF4-FFF2-40B4-BE49-F238E27FC236}">
                  <a16:creationId xmlns:a16="http://schemas.microsoft.com/office/drawing/2014/main" id="{8E3F90C4-9AF5-F722-2D33-567D8F32C807}"/>
                </a:ext>
              </a:extLst>
            </p:cNvPr>
            <p:cNvSpPr/>
            <p:nvPr/>
          </p:nvSpPr>
          <p:spPr>
            <a:xfrm>
              <a:off x="5071006" y="596751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40" name="直接连接符 39939">
              <a:extLst>
                <a:ext uri="{FF2B5EF4-FFF2-40B4-BE49-F238E27FC236}">
                  <a16:creationId xmlns:a16="http://schemas.microsoft.com/office/drawing/2014/main" id="{72612CDF-33F0-E1DC-59E7-9547F37BE017}"/>
                </a:ext>
              </a:extLst>
            </p:cNvPr>
            <p:cNvCxnSpPr>
              <a:stCxn id="39939" idx="0"/>
              <a:endCxn id="39939" idx="2"/>
            </p:cNvCxnSpPr>
            <p:nvPr/>
          </p:nvCxnSpPr>
          <p:spPr>
            <a:xfrm flipH="1">
              <a:off x="5071006" y="5967519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41" name="直接连接符 39940">
              <a:extLst>
                <a:ext uri="{FF2B5EF4-FFF2-40B4-BE49-F238E27FC236}">
                  <a16:creationId xmlns:a16="http://schemas.microsoft.com/office/drawing/2014/main" id="{1586D118-28AE-AF53-EDF5-18810847030B}"/>
                </a:ext>
              </a:extLst>
            </p:cNvPr>
            <p:cNvCxnSpPr>
              <a:cxnSpLocks/>
              <a:stCxn id="39939" idx="7"/>
              <a:endCxn id="39939" idx="3"/>
            </p:cNvCxnSpPr>
            <p:nvPr/>
          </p:nvCxnSpPr>
          <p:spPr>
            <a:xfrm flipH="1">
              <a:off x="5097366" y="5993879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2" name="文本框 39941">
                  <a:extLst>
                    <a:ext uri="{FF2B5EF4-FFF2-40B4-BE49-F238E27FC236}">
                      <a16:creationId xmlns:a16="http://schemas.microsoft.com/office/drawing/2014/main" id="{214F2D32-A3E8-789A-02C4-70C9C30807B0}"/>
                    </a:ext>
                  </a:extLst>
                </p:cNvPr>
                <p:cNvSpPr txBox="1"/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CFAEA48-ED45-D6CC-9768-16A09589E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943" name="组合 39942">
              <a:extLst>
                <a:ext uri="{FF2B5EF4-FFF2-40B4-BE49-F238E27FC236}">
                  <a16:creationId xmlns:a16="http://schemas.microsoft.com/office/drawing/2014/main" id="{7957AD3B-A542-9D12-09AC-547D0A6D4D89}"/>
                </a:ext>
              </a:extLst>
            </p:cNvPr>
            <p:cNvGrpSpPr/>
            <p:nvPr/>
          </p:nvGrpSpPr>
          <p:grpSpPr>
            <a:xfrm>
              <a:off x="4805725" y="5969618"/>
              <a:ext cx="180000" cy="180000"/>
              <a:chOff x="8157614" y="5057431"/>
              <a:chExt cx="180000" cy="180000"/>
            </a:xfrm>
          </p:grpSpPr>
          <p:sp>
            <p:nvSpPr>
              <p:cNvPr id="39946" name="椭圆 39945">
                <a:extLst>
                  <a:ext uri="{FF2B5EF4-FFF2-40B4-BE49-F238E27FC236}">
                    <a16:creationId xmlns:a16="http://schemas.microsoft.com/office/drawing/2014/main" id="{BEC5F030-3BF4-D3D1-83E8-368CBCA14B1F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47" name="直接连接符 39946">
                <a:extLst>
                  <a:ext uri="{FF2B5EF4-FFF2-40B4-BE49-F238E27FC236}">
                    <a16:creationId xmlns:a16="http://schemas.microsoft.com/office/drawing/2014/main" id="{451E7763-4033-9A3F-D259-7E1D587A3103}"/>
                  </a:ext>
                </a:extLst>
              </p:cNvPr>
              <p:cNvCxnSpPr>
                <a:stCxn id="39946" idx="2"/>
                <a:endCxn id="39946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8" name="直接连接符 39947">
                <a:extLst>
                  <a:ext uri="{FF2B5EF4-FFF2-40B4-BE49-F238E27FC236}">
                    <a16:creationId xmlns:a16="http://schemas.microsoft.com/office/drawing/2014/main" id="{82DD333A-843B-2B8F-E01E-BFDEDED1A9F3}"/>
                  </a:ext>
                </a:extLst>
              </p:cNvPr>
              <p:cNvCxnSpPr>
                <a:stCxn id="39946" idx="1"/>
                <a:endCxn id="39946" idx="7"/>
              </p:cNvCxnSpPr>
              <p:nvPr/>
            </p:nvCxnSpPr>
            <p:spPr>
              <a:xfrm>
                <a:off x="8183974" y="5083791"/>
                <a:ext cx="12728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44" name="文本框 39943">
              <a:extLst>
                <a:ext uri="{FF2B5EF4-FFF2-40B4-BE49-F238E27FC236}">
                  <a16:creationId xmlns:a16="http://schemas.microsoft.com/office/drawing/2014/main" id="{904B9CD1-9AE5-9EBB-B3DA-2878C7E7D46D}"/>
                </a:ext>
              </a:extLst>
            </p:cNvPr>
            <p:cNvSpPr txBox="1"/>
            <p:nvPr/>
          </p:nvSpPr>
          <p:spPr>
            <a:xfrm>
              <a:off x="4495284" y="6097520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5" name="文本框 39944">
                  <a:extLst>
                    <a:ext uri="{FF2B5EF4-FFF2-40B4-BE49-F238E27FC236}">
                      <a16:creationId xmlns:a16="http://schemas.microsoft.com/office/drawing/2014/main" id="{93042E16-75A4-0975-604B-A009926A01D7}"/>
                    </a:ext>
                  </a:extLst>
                </p:cNvPr>
                <p:cNvSpPr txBox="1"/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9" name="文本框 498">
                  <a:extLst>
                    <a:ext uri="{FF2B5EF4-FFF2-40B4-BE49-F238E27FC236}">
                      <a16:creationId xmlns:a16="http://schemas.microsoft.com/office/drawing/2014/main" id="{FFBDC505-8810-7B86-C020-8982D344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949" name="文本框 39948">
            <a:extLst>
              <a:ext uri="{FF2B5EF4-FFF2-40B4-BE49-F238E27FC236}">
                <a16:creationId xmlns:a16="http://schemas.microsoft.com/office/drawing/2014/main" id="{15F58626-7392-C821-3317-6ADE637578C0}"/>
              </a:ext>
            </a:extLst>
          </p:cNvPr>
          <p:cNvSpPr txBox="1"/>
          <p:nvPr/>
        </p:nvSpPr>
        <p:spPr>
          <a:xfrm>
            <a:off x="2148389" y="2090946"/>
            <a:ext cx="21025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预标注结果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困难样本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0" name="直接箭头连接符 39949">
            <a:extLst>
              <a:ext uri="{FF2B5EF4-FFF2-40B4-BE49-F238E27FC236}">
                <a16:creationId xmlns:a16="http://schemas.microsoft.com/office/drawing/2014/main" id="{A24BDFCF-23D2-729E-216A-CF91925CC3FE}"/>
              </a:ext>
            </a:extLst>
          </p:cNvPr>
          <p:cNvCxnSpPr>
            <a:cxnSpLocks/>
          </p:cNvCxnSpPr>
          <p:nvPr/>
        </p:nvCxnSpPr>
        <p:spPr>
          <a:xfrm flipH="1">
            <a:off x="1665056" y="2936024"/>
            <a:ext cx="9256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4" name="文本框 39953">
            <a:extLst>
              <a:ext uri="{FF2B5EF4-FFF2-40B4-BE49-F238E27FC236}">
                <a16:creationId xmlns:a16="http://schemas.microsoft.com/office/drawing/2014/main" id="{A794DE03-B2A2-FCDE-57BD-2DD21AB014DD}"/>
              </a:ext>
            </a:extLst>
          </p:cNvPr>
          <p:cNvSpPr txBox="1"/>
          <p:nvPr/>
        </p:nvSpPr>
        <p:spPr>
          <a:xfrm>
            <a:off x="1693103" y="2719797"/>
            <a:ext cx="9247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大模型处理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955" name="图片 39954">
            <a:extLst>
              <a:ext uri="{FF2B5EF4-FFF2-40B4-BE49-F238E27FC236}">
                <a16:creationId xmlns:a16="http://schemas.microsoft.com/office/drawing/2014/main" id="{9F743453-0A39-781E-AB78-6AE10260F29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46" y="2975385"/>
            <a:ext cx="324000" cy="324000"/>
          </a:xfrm>
          <a:prstGeom prst="rect">
            <a:avLst/>
          </a:prstGeom>
        </p:spPr>
      </p:pic>
      <p:pic>
        <p:nvPicPr>
          <p:cNvPr id="39956" name="图片 39955">
            <a:extLst>
              <a:ext uri="{FF2B5EF4-FFF2-40B4-BE49-F238E27FC236}">
                <a16:creationId xmlns:a16="http://schemas.microsoft.com/office/drawing/2014/main" id="{43102711-8DAD-9A34-9B67-4FF978A26F7B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02" y="2972047"/>
            <a:ext cx="324000" cy="32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57" name="文本框 39956">
                <a:extLst>
                  <a:ext uri="{FF2B5EF4-FFF2-40B4-BE49-F238E27FC236}">
                    <a16:creationId xmlns:a16="http://schemas.microsoft.com/office/drawing/2014/main" id="{C264007C-C55D-DFA1-46F7-A237BBE65842}"/>
                  </a:ext>
                </a:extLst>
              </p:cNvPr>
              <p:cNvSpPr txBox="1"/>
              <p:nvPr/>
            </p:nvSpPr>
            <p:spPr>
              <a:xfrm>
                <a:off x="2217072" y="2967022"/>
                <a:ext cx="6114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9957" name="文本框 39956">
                <a:extLst>
                  <a:ext uri="{FF2B5EF4-FFF2-40B4-BE49-F238E27FC236}">
                    <a16:creationId xmlns:a16="http://schemas.microsoft.com/office/drawing/2014/main" id="{C264007C-C55D-DFA1-46F7-A237BBE6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072" y="2967022"/>
                <a:ext cx="611434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958" name="组合 39957">
            <a:extLst>
              <a:ext uri="{FF2B5EF4-FFF2-40B4-BE49-F238E27FC236}">
                <a16:creationId xmlns:a16="http://schemas.microsoft.com/office/drawing/2014/main" id="{1D309E5E-EE41-4833-F10B-6CF92782159C}"/>
              </a:ext>
            </a:extLst>
          </p:cNvPr>
          <p:cNvGrpSpPr/>
          <p:nvPr/>
        </p:nvGrpSpPr>
        <p:grpSpPr>
          <a:xfrm>
            <a:off x="545352" y="2385733"/>
            <a:ext cx="1105159" cy="519074"/>
            <a:chOff x="3121978" y="5872984"/>
            <a:chExt cx="1105159" cy="519074"/>
          </a:xfrm>
        </p:grpSpPr>
        <p:sp>
          <p:nvSpPr>
            <p:cNvPr id="39959" name="矩形: 圆角 39958">
              <a:extLst>
                <a:ext uri="{FF2B5EF4-FFF2-40B4-BE49-F238E27FC236}">
                  <a16:creationId xmlns:a16="http://schemas.microsoft.com/office/drawing/2014/main" id="{1A47E33D-6A08-1282-B03E-21A4096DBB36}"/>
                </a:ext>
              </a:extLst>
            </p:cNvPr>
            <p:cNvSpPr/>
            <p:nvPr/>
          </p:nvSpPr>
          <p:spPr>
            <a:xfrm>
              <a:off x="3121978" y="5895992"/>
              <a:ext cx="1105159" cy="460757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60" name="椭圆 39959">
              <a:extLst>
                <a:ext uri="{FF2B5EF4-FFF2-40B4-BE49-F238E27FC236}">
                  <a16:creationId xmlns:a16="http://schemas.microsoft.com/office/drawing/2014/main" id="{C73ACA02-BEBD-7AE8-10AE-153C7B266CD3}"/>
                </a:ext>
              </a:extLst>
            </p:cNvPr>
            <p:cNvSpPr/>
            <p:nvPr/>
          </p:nvSpPr>
          <p:spPr>
            <a:xfrm>
              <a:off x="3210326" y="59543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61" name="直接连接符 39960">
              <a:extLst>
                <a:ext uri="{FF2B5EF4-FFF2-40B4-BE49-F238E27FC236}">
                  <a16:creationId xmlns:a16="http://schemas.microsoft.com/office/drawing/2014/main" id="{B04DEACB-98DE-F912-CE87-CE317B10EC0C}"/>
                </a:ext>
              </a:extLst>
            </p:cNvPr>
            <p:cNvCxnSpPr>
              <a:cxnSpLocks/>
              <a:stCxn id="39960" idx="0"/>
              <a:endCxn id="39960" idx="4"/>
            </p:cNvCxnSpPr>
            <p:nvPr/>
          </p:nvCxnSpPr>
          <p:spPr>
            <a:xfrm>
              <a:off x="3300326" y="5954303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62" name="直接连接符 39961">
              <a:extLst>
                <a:ext uri="{FF2B5EF4-FFF2-40B4-BE49-F238E27FC236}">
                  <a16:creationId xmlns:a16="http://schemas.microsoft.com/office/drawing/2014/main" id="{8FE57401-E060-C6EB-64D7-C34DF24D0B1C}"/>
                </a:ext>
              </a:extLst>
            </p:cNvPr>
            <p:cNvCxnSpPr>
              <a:stCxn id="39960" idx="1"/>
              <a:endCxn id="39960" idx="3"/>
            </p:cNvCxnSpPr>
            <p:nvPr/>
          </p:nvCxnSpPr>
          <p:spPr>
            <a:xfrm>
              <a:off x="3236686" y="5980663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963" name="组合 39962">
              <a:extLst>
                <a:ext uri="{FF2B5EF4-FFF2-40B4-BE49-F238E27FC236}">
                  <a16:creationId xmlns:a16="http://schemas.microsoft.com/office/drawing/2014/main" id="{3619F54D-6640-841D-C827-158E71683BEA}"/>
                </a:ext>
              </a:extLst>
            </p:cNvPr>
            <p:cNvGrpSpPr/>
            <p:nvPr/>
          </p:nvGrpSpPr>
          <p:grpSpPr>
            <a:xfrm>
              <a:off x="3475094" y="5951212"/>
              <a:ext cx="180000" cy="180000"/>
              <a:chOff x="8157614" y="5057431"/>
              <a:chExt cx="180000" cy="180000"/>
            </a:xfrm>
          </p:grpSpPr>
          <p:sp>
            <p:nvSpPr>
              <p:cNvPr id="39970" name="椭圆 39969">
                <a:extLst>
                  <a:ext uri="{FF2B5EF4-FFF2-40B4-BE49-F238E27FC236}">
                    <a16:creationId xmlns:a16="http://schemas.microsoft.com/office/drawing/2014/main" id="{4CF98160-080D-6885-60F5-BED32DD8A7B3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71" name="直接连接符 39970">
                <a:extLst>
                  <a:ext uri="{FF2B5EF4-FFF2-40B4-BE49-F238E27FC236}">
                    <a16:creationId xmlns:a16="http://schemas.microsoft.com/office/drawing/2014/main" id="{DC45B09A-98B3-8680-C7CE-51FF1DCA0FDC}"/>
                  </a:ext>
                </a:extLst>
              </p:cNvPr>
              <p:cNvCxnSpPr>
                <a:stCxn id="39970" idx="2"/>
                <a:endCxn id="39970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64" name="椭圆 39963">
              <a:extLst>
                <a:ext uri="{FF2B5EF4-FFF2-40B4-BE49-F238E27FC236}">
                  <a16:creationId xmlns:a16="http://schemas.microsoft.com/office/drawing/2014/main" id="{40E5E246-D778-688F-3DF6-DB13ED074602}"/>
                </a:ext>
              </a:extLst>
            </p:cNvPr>
            <p:cNvSpPr/>
            <p:nvPr/>
          </p:nvSpPr>
          <p:spPr>
            <a:xfrm>
              <a:off x="3739780" y="59498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65" name="直接连接符 39964">
              <a:extLst>
                <a:ext uri="{FF2B5EF4-FFF2-40B4-BE49-F238E27FC236}">
                  <a16:creationId xmlns:a16="http://schemas.microsoft.com/office/drawing/2014/main" id="{95FF009C-8D45-25CF-488C-A7AA33E87610}"/>
                </a:ext>
              </a:extLst>
            </p:cNvPr>
            <p:cNvCxnSpPr>
              <a:stCxn id="39964" idx="0"/>
              <a:endCxn id="39964" idx="2"/>
            </p:cNvCxnSpPr>
            <p:nvPr/>
          </p:nvCxnSpPr>
          <p:spPr>
            <a:xfrm flipH="1">
              <a:off x="3739780" y="5949870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66" name="直接连接符 39965">
              <a:extLst>
                <a:ext uri="{FF2B5EF4-FFF2-40B4-BE49-F238E27FC236}">
                  <a16:creationId xmlns:a16="http://schemas.microsoft.com/office/drawing/2014/main" id="{60E8D6C4-52B0-809A-24C1-C6EF77959B02}"/>
                </a:ext>
              </a:extLst>
            </p:cNvPr>
            <p:cNvCxnSpPr>
              <a:cxnSpLocks/>
              <a:stCxn id="39964" idx="7"/>
              <a:endCxn id="39964" idx="3"/>
            </p:cNvCxnSpPr>
            <p:nvPr/>
          </p:nvCxnSpPr>
          <p:spPr>
            <a:xfrm flipH="1">
              <a:off x="3766140" y="5976230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67" name="文本框 39966">
                  <a:extLst>
                    <a:ext uri="{FF2B5EF4-FFF2-40B4-BE49-F238E27FC236}">
                      <a16:creationId xmlns:a16="http://schemas.microsoft.com/office/drawing/2014/main" id="{86479505-FFB8-956B-C583-ED0C8765A4DE}"/>
                    </a:ext>
                  </a:extLst>
                </p:cNvPr>
                <p:cNvSpPr txBox="1"/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30" name="文本框 529">
                  <a:extLst>
                    <a:ext uri="{FF2B5EF4-FFF2-40B4-BE49-F238E27FC236}">
                      <a16:creationId xmlns:a16="http://schemas.microsoft.com/office/drawing/2014/main" id="{15865114-F31D-285B-3D5B-A337C3AEE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4" y="5872984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968" name="文本框 39967">
              <a:extLst>
                <a:ext uri="{FF2B5EF4-FFF2-40B4-BE49-F238E27FC236}">
                  <a16:creationId xmlns:a16="http://schemas.microsoft.com/office/drawing/2014/main" id="{C2A2C506-908F-FF1D-B8A1-73DB71E9ABD6}"/>
                </a:ext>
              </a:extLst>
            </p:cNvPr>
            <p:cNvSpPr txBox="1"/>
            <p:nvPr/>
          </p:nvSpPr>
          <p:spPr>
            <a:xfrm>
              <a:off x="3165996" y="6084281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</a:t>
              </a:r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69" name="文本框 39968">
                  <a:extLst>
                    <a:ext uri="{FF2B5EF4-FFF2-40B4-BE49-F238E27FC236}">
                      <a16:creationId xmlns:a16="http://schemas.microsoft.com/office/drawing/2014/main" id="{59EAA2F3-A42E-C1CB-A90D-92F3A16A7B8A}"/>
                    </a:ext>
                  </a:extLst>
                </p:cNvPr>
                <p:cNvSpPr txBox="1"/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34" name="文本框 533">
                  <a:extLst>
                    <a:ext uri="{FF2B5EF4-FFF2-40B4-BE49-F238E27FC236}">
                      <a16:creationId xmlns:a16="http://schemas.microsoft.com/office/drawing/2014/main" id="{0BCAA495-C9E8-4359-5342-2AB550F7E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3" y="6075332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972" name="组合 39971">
            <a:extLst>
              <a:ext uri="{FF2B5EF4-FFF2-40B4-BE49-F238E27FC236}">
                <a16:creationId xmlns:a16="http://schemas.microsoft.com/office/drawing/2014/main" id="{96C2ED33-C841-6145-3DF6-D5F3C9D7EE5F}"/>
              </a:ext>
            </a:extLst>
          </p:cNvPr>
          <p:cNvGrpSpPr/>
          <p:nvPr/>
        </p:nvGrpSpPr>
        <p:grpSpPr>
          <a:xfrm>
            <a:off x="545352" y="2926047"/>
            <a:ext cx="1105159" cy="514664"/>
            <a:chOff x="4453204" y="5890633"/>
            <a:chExt cx="1105159" cy="514664"/>
          </a:xfrm>
        </p:grpSpPr>
        <p:sp>
          <p:nvSpPr>
            <p:cNvPr id="39973" name="矩形: 圆角 39972">
              <a:extLst>
                <a:ext uri="{FF2B5EF4-FFF2-40B4-BE49-F238E27FC236}">
                  <a16:creationId xmlns:a16="http://schemas.microsoft.com/office/drawing/2014/main" id="{063D0DB6-6EED-7BBA-03F2-0CC0F841DC7B}"/>
                </a:ext>
              </a:extLst>
            </p:cNvPr>
            <p:cNvSpPr/>
            <p:nvPr/>
          </p:nvSpPr>
          <p:spPr>
            <a:xfrm>
              <a:off x="4453204" y="5913641"/>
              <a:ext cx="1105159" cy="448969"/>
            </a:xfrm>
            <a:prstGeom prst="roundRect">
              <a:avLst/>
            </a:prstGeom>
            <a:solidFill>
              <a:srgbClr val="F4ECAC"/>
            </a:solidFill>
            <a:ln w="25400">
              <a:solidFill>
                <a:srgbClr val="F8CC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74" name="椭圆 39973">
              <a:extLst>
                <a:ext uri="{FF2B5EF4-FFF2-40B4-BE49-F238E27FC236}">
                  <a16:creationId xmlns:a16="http://schemas.microsoft.com/office/drawing/2014/main" id="{923A231C-709F-B1E7-7E71-B27CB1B82C9E}"/>
                </a:ext>
              </a:extLst>
            </p:cNvPr>
            <p:cNvSpPr/>
            <p:nvPr/>
          </p:nvSpPr>
          <p:spPr>
            <a:xfrm>
              <a:off x="4541552" y="597195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75" name="直接连接符 39974">
              <a:extLst>
                <a:ext uri="{FF2B5EF4-FFF2-40B4-BE49-F238E27FC236}">
                  <a16:creationId xmlns:a16="http://schemas.microsoft.com/office/drawing/2014/main" id="{054986DE-3BAD-D985-29B2-EBCDC85A10CB}"/>
                </a:ext>
              </a:extLst>
            </p:cNvPr>
            <p:cNvCxnSpPr>
              <a:cxnSpLocks/>
              <a:stCxn id="39974" idx="0"/>
              <a:endCxn id="39974" idx="4"/>
            </p:cNvCxnSpPr>
            <p:nvPr/>
          </p:nvCxnSpPr>
          <p:spPr>
            <a:xfrm>
              <a:off x="4631552" y="5971952"/>
              <a:ext cx="0" cy="18000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76" name="直接连接符 39975">
              <a:extLst>
                <a:ext uri="{FF2B5EF4-FFF2-40B4-BE49-F238E27FC236}">
                  <a16:creationId xmlns:a16="http://schemas.microsoft.com/office/drawing/2014/main" id="{10F483FE-1C01-5ADD-C409-34BFE52FB943}"/>
                </a:ext>
              </a:extLst>
            </p:cNvPr>
            <p:cNvCxnSpPr>
              <a:stCxn id="39974" idx="1"/>
              <a:endCxn id="39974" idx="3"/>
            </p:cNvCxnSpPr>
            <p:nvPr/>
          </p:nvCxnSpPr>
          <p:spPr>
            <a:xfrm>
              <a:off x="4567912" y="5998312"/>
              <a:ext cx="0" cy="127280"/>
            </a:xfrm>
            <a:prstGeom prst="line">
              <a:avLst/>
            </a:prstGeom>
            <a:ln>
              <a:solidFill>
                <a:srgbClr val="E2C6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77" name="椭圆 39976">
              <a:extLst>
                <a:ext uri="{FF2B5EF4-FFF2-40B4-BE49-F238E27FC236}">
                  <a16:creationId xmlns:a16="http://schemas.microsoft.com/office/drawing/2014/main" id="{9DCBCB27-6E62-2D40-6F46-6C393E86D415}"/>
                </a:ext>
              </a:extLst>
            </p:cNvPr>
            <p:cNvSpPr/>
            <p:nvPr/>
          </p:nvSpPr>
          <p:spPr>
            <a:xfrm>
              <a:off x="5071006" y="596751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6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78" name="直接连接符 39977">
              <a:extLst>
                <a:ext uri="{FF2B5EF4-FFF2-40B4-BE49-F238E27FC236}">
                  <a16:creationId xmlns:a16="http://schemas.microsoft.com/office/drawing/2014/main" id="{1596DB42-E0F0-9A5D-D104-85D21BBCA77E}"/>
                </a:ext>
              </a:extLst>
            </p:cNvPr>
            <p:cNvCxnSpPr>
              <a:stCxn id="39977" idx="0"/>
              <a:endCxn id="39977" idx="2"/>
            </p:cNvCxnSpPr>
            <p:nvPr/>
          </p:nvCxnSpPr>
          <p:spPr>
            <a:xfrm flipH="1">
              <a:off x="5071006" y="5967519"/>
              <a:ext cx="90000" cy="9000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79" name="直接连接符 39978">
              <a:extLst>
                <a:ext uri="{FF2B5EF4-FFF2-40B4-BE49-F238E27FC236}">
                  <a16:creationId xmlns:a16="http://schemas.microsoft.com/office/drawing/2014/main" id="{2655038C-890B-2104-7B41-730BE8D7B432}"/>
                </a:ext>
              </a:extLst>
            </p:cNvPr>
            <p:cNvCxnSpPr>
              <a:cxnSpLocks/>
              <a:stCxn id="39977" idx="7"/>
              <a:endCxn id="39977" idx="3"/>
            </p:cNvCxnSpPr>
            <p:nvPr/>
          </p:nvCxnSpPr>
          <p:spPr>
            <a:xfrm flipH="1">
              <a:off x="5097366" y="5993879"/>
              <a:ext cx="127280" cy="127280"/>
            </a:xfrm>
            <a:prstGeom prst="line">
              <a:avLst/>
            </a:prstGeom>
            <a:ln cmpd="tri">
              <a:solidFill>
                <a:srgbClr val="E2C6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80" name="文本框 39979">
                  <a:extLst>
                    <a:ext uri="{FF2B5EF4-FFF2-40B4-BE49-F238E27FC236}">
                      <a16:creationId xmlns:a16="http://schemas.microsoft.com/office/drawing/2014/main" id="{0F3C1F2D-E733-8E2F-96DE-002F6D707DE0}"/>
                    </a:ext>
                  </a:extLst>
                </p:cNvPr>
                <p:cNvSpPr txBox="1"/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48" name="文本框 547">
                  <a:extLst>
                    <a:ext uri="{FF2B5EF4-FFF2-40B4-BE49-F238E27FC236}">
                      <a16:creationId xmlns:a16="http://schemas.microsoft.com/office/drawing/2014/main" id="{E65D648C-5A38-B4A6-CEDC-214439729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5890633"/>
                  <a:ext cx="198639" cy="307777"/>
                </a:xfrm>
                <a:prstGeom prst="rect">
                  <a:avLst/>
                </a:prstGeom>
                <a:blipFill>
                  <a:blip r:embed="rId27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981" name="组合 39980">
              <a:extLst>
                <a:ext uri="{FF2B5EF4-FFF2-40B4-BE49-F238E27FC236}">
                  <a16:creationId xmlns:a16="http://schemas.microsoft.com/office/drawing/2014/main" id="{748A90E8-9B80-81B9-397A-C7FA76DA88FE}"/>
                </a:ext>
              </a:extLst>
            </p:cNvPr>
            <p:cNvGrpSpPr/>
            <p:nvPr/>
          </p:nvGrpSpPr>
          <p:grpSpPr>
            <a:xfrm>
              <a:off x="4805725" y="5969618"/>
              <a:ext cx="180000" cy="180000"/>
              <a:chOff x="8157614" y="5057431"/>
              <a:chExt cx="180000" cy="180000"/>
            </a:xfrm>
          </p:grpSpPr>
          <p:sp>
            <p:nvSpPr>
              <p:cNvPr id="39984" name="椭圆 39983">
                <a:extLst>
                  <a:ext uri="{FF2B5EF4-FFF2-40B4-BE49-F238E27FC236}">
                    <a16:creationId xmlns:a16="http://schemas.microsoft.com/office/drawing/2014/main" id="{1B3B8D57-092F-4FDE-381A-4A60E0DFD9AB}"/>
                  </a:ext>
                </a:extLst>
              </p:cNvPr>
              <p:cNvSpPr/>
              <p:nvPr/>
            </p:nvSpPr>
            <p:spPr>
              <a:xfrm>
                <a:off x="8157614" y="505743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F61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985" name="直接连接符 39984">
                <a:extLst>
                  <a:ext uri="{FF2B5EF4-FFF2-40B4-BE49-F238E27FC236}">
                    <a16:creationId xmlns:a16="http://schemas.microsoft.com/office/drawing/2014/main" id="{5A5E4442-F5FB-6271-BD74-BE8C9C9CA884}"/>
                  </a:ext>
                </a:extLst>
              </p:cNvPr>
              <p:cNvCxnSpPr>
                <a:stCxn id="39984" idx="2"/>
                <a:endCxn id="39984" idx="6"/>
              </p:cNvCxnSpPr>
              <p:nvPr/>
            </p:nvCxnSpPr>
            <p:spPr>
              <a:xfrm>
                <a:off x="8157614" y="5147431"/>
                <a:ext cx="18000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86" name="直接连接符 39985">
                <a:extLst>
                  <a:ext uri="{FF2B5EF4-FFF2-40B4-BE49-F238E27FC236}">
                    <a16:creationId xmlns:a16="http://schemas.microsoft.com/office/drawing/2014/main" id="{140A0B23-D003-1F0B-E3FE-B5290A629030}"/>
                  </a:ext>
                </a:extLst>
              </p:cNvPr>
              <p:cNvCxnSpPr>
                <a:stCxn id="39984" idx="1"/>
                <a:endCxn id="39984" idx="7"/>
              </p:cNvCxnSpPr>
              <p:nvPr/>
            </p:nvCxnSpPr>
            <p:spPr>
              <a:xfrm>
                <a:off x="8183974" y="5083791"/>
                <a:ext cx="127280" cy="0"/>
              </a:xfrm>
              <a:prstGeom prst="line">
                <a:avLst/>
              </a:prstGeom>
              <a:ln>
                <a:solidFill>
                  <a:srgbClr val="E2C6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82" name="文本框 39981">
              <a:extLst>
                <a:ext uri="{FF2B5EF4-FFF2-40B4-BE49-F238E27FC236}">
                  <a16:creationId xmlns:a16="http://schemas.microsoft.com/office/drawing/2014/main" id="{D8303393-7DE3-9444-DF00-66948DE96190}"/>
                </a:ext>
              </a:extLst>
            </p:cNvPr>
            <p:cNvSpPr txBox="1"/>
            <p:nvPr/>
          </p:nvSpPr>
          <p:spPr>
            <a:xfrm>
              <a:off x="4495284" y="6097520"/>
              <a:ext cx="973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0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83" name="文本框 39982">
                  <a:extLst>
                    <a:ext uri="{FF2B5EF4-FFF2-40B4-BE49-F238E27FC236}">
                      <a16:creationId xmlns:a16="http://schemas.microsoft.com/office/drawing/2014/main" id="{CAAD4034-5174-26F6-B7CD-CC3A1FD27136}"/>
                    </a:ext>
                  </a:extLst>
                </p:cNvPr>
                <p:cNvSpPr txBox="1"/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sz="14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65" name="文本框 564">
                  <a:extLst>
                    <a:ext uri="{FF2B5EF4-FFF2-40B4-BE49-F238E27FC236}">
                      <a16:creationId xmlns:a16="http://schemas.microsoft.com/office/drawing/2014/main" id="{048BF87B-8816-9A8C-20E2-9A6B6C16D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820" y="6081193"/>
                  <a:ext cx="198639" cy="307777"/>
                </a:xfrm>
                <a:prstGeom prst="rect">
                  <a:avLst/>
                </a:prstGeom>
                <a:blipFill>
                  <a:blip r:embed="rId28"/>
                  <a:stretch>
                    <a:fillRect r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987" name="文本框 39986">
            <a:extLst>
              <a:ext uri="{FF2B5EF4-FFF2-40B4-BE49-F238E27FC236}">
                <a16:creationId xmlns:a16="http://schemas.microsoft.com/office/drawing/2014/main" id="{0DA5B544-8EED-1EEE-3B39-FD5D5502B384}"/>
              </a:ext>
            </a:extLst>
          </p:cNvPr>
          <p:cNvSpPr txBox="1"/>
          <p:nvPr/>
        </p:nvSpPr>
        <p:spPr>
          <a:xfrm>
            <a:off x="48229" y="2090114"/>
            <a:ext cx="21025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实体匹配预测结果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88" name="文本框 39987">
            <a:extLst>
              <a:ext uri="{FF2B5EF4-FFF2-40B4-BE49-F238E27FC236}">
                <a16:creationId xmlns:a16="http://schemas.microsoft.com/office/drawing/2014/main" id="{8D6CB896-91F1-7C27-4228-9675E6565152}"/>
              </a:ext>
            </a:extLst>
          </p:cNvPr>
          <p:cNvSpPr txBox="1"/>
          <p:nvPr/>
        </p:nvSpPr>
        <p:spPr>
          <a:xfrm>
            <a:off x="3663911" y="3233905"/>
            <a:ext cx="11112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 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型 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90" name="文本框 39989">
                <a:extLst>
                  <a:ext uri="{FF2B5EF4-FFF2-40B4-BE49-F238E27FC236}">
                    <a16:creationId xmlns:a16="http://schemas.microsoft.com/office/drawing/2014/main" id="{D3E9E579-505E-717C-DF9E-569F8AEF1659}"/>
                  </a:ext>
                </a:extLst>
              </p:cNvPr>
              <p:cNvSpPr txBox="1"/>
              <p:nvPr/>
            </p:nvSpPr>
            <p:spPr>
              <a:xfrm>
                <a:off x="816727" y="3303496"/>
                <a:ext cx="611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9990" name="文本框 39989">
                <a:extLst>
                  <a:ext uri="{FF2B5EF4-FFF2-40B4-BE49-F238E27FC236}">
                    <a16:creationId xmlns:a16="http://schemas.microsoft.com/office/drawing/2014/main" id="{D3E9E579-505E-717C-DF9E-569F8AEF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7" y="3303496"/>
                <a:ext cx="611434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91" name="连接符: 肘形 39990">
            <a:extLst>
              <a:ext uri="{FF2B5EF4-FFF2-40B4-BE49-F238E27FC236}">
                <a16:creationId xmlns:a16="http://schemas.microsoft.com/office/drawing/2014/main" id="{AF6F6361-5A2A-A130-6D65-F90ED3ED9D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4343" y="1850156"/>
            <a:ext cx="614741" cy="3098540"/>
          </a:xfrm>
          <a:prstGeom prst="bentConnector3">
            <a:avLst>
              <a:gd name="adj1" fmla="val -659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99" name="灯片编号占位符 3">
            <a:extLst>
              <a:ext uri="{FF2B5EF4-FFF2-40B4-BE49-F238E27FC236}">
                <a16:creationId xmlns:a16="http://schemas.microsoft.com/office/drawing/2014/main" id="{0A1FEE32-03E5-95B8-7E35-9854239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12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D988-CAF7-8CA5-BDE4-505B72A2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25CE51A1-3A33-EF84-1BBA-DD4A893F7781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1D246FD9-C398-501F-08FD-37526C20F83D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ACBCEFBE-109E-D431-BB22-E392A2AD4FE8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29A51B31-F6DD-7B0D-6B95-D77FD6F12028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44D42044-5934-EF09-6215-81CA03999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704020202020204" pitchFamily="34" charset="0"/>
              </a:rPr>
              <a:t>系统总体设计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BD1819-4BD0-59A1-C7C4-26F925FBD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33" y="1432214"/>
            <a:ext cx="98459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967" name="矩形: 圆角 39966">
            <a:extLst>
              <a:ext uri="{FF2B5EF4-FFF2-40B4-BE49-F238E27FC236}">
                <a16:creationId xmlns:a16="http://schemas.microsoft.com/office/drawing/2014/main" id="{D3E6BE7E-BAFF-5F19-77AE-8F8CAAE3EFEB}"/>
              </a:ext>
            </a:extLst>
          </p:cNvPr>
          <p:cNvSpPr/>
          <p:nvPr/>
        </p:nvSpPr>
        <p:spPr>
          <a:xfrm>
            <a:off x="1865255" y="2409826"/>
            <a:ext cx="5364220" cy="2938383"/>
          </a:xfrm>
          <a:prstGeom prst="roundRect">
            <a:avLst>
              <a:gd name="adj" fmla="val 1489"/>
            </a:avLst>
          </a:prstGeom>
          <a:solidFill>
            <a:srgbClr val="F5F8F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69" name="矩形: 圆角 39968">
            <a:extLst>
              <a:ext uri="{FF2B5EF4-FFF2-40B4-BE49-F238E27FC236}">
                <a16:creationId xmlns:a16="http://schemas.microsoft.com/office/drawing/2014/main" id="{4C4A63FE-5098-2641-2215-BE273612CAF8}"/>
              </a:ext>
            </a:extLst>
          </p:cNvPr>
          <p:cNvSpPr/>
          <p:nvPr/>
        </p:nvSpPr>
        <p:spPr>
          <a:xfrm>
            <a:off x="1864076" y="1616659"/>
            <a:ext cx="5853553" cy="635176"/>
          </a:xfrm>
          <a:prstGeom prst="roundRect">
            <a:avLst>
              <a:gd name="adj" fmla="val 1112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70" name="矩形: 圆角 39969">
            <a:extLst>
              <a:ext uri="{FF2B5EF4-FFF2-40B4-BE49-F238E27FC236}">
                <a16:creationId xmlns:a16="http://schemas.microsoft.com/office/drawing/2014/main" id="{D781B682-6833-5AA1-96B2-AA95DD17A9FD}"/>
              </a:ext>
            </a:extLst>
          </p:cNvPr>
          <p:cNvSpPr/>
          <p:nvPr/>
        </p:nvSpPr>
        <p:spPr>
          <a:xfrm>
            <a:off x="1865256" y="5498645"/>
            <a:ext cx="5364220" cy="595102"/>
          </a:xfrm>
          <a:prstGeom prst="roundRect">
            <a:avLst>
              <a:gd name="adj" fmla="val 731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72" name="文本框 39971">
            <a:extLst>
              <a:ext uri="{FF2B5EF4-FFF2-40B4-BE49-F238E27FC236}">
                <a16:creationId xmlns:a16="http://schemas.microsoft.com/office/drawing/2014/main" id="{8A6CCA60-E9AF-69AA-C637-FF4CE020CDAB}"/>
              </a:ext>
            </a:extLst>
          </p:cNvPr>
          <p:cNvSpPr txBox="1"/>
          <p:nvPr/>
        </p:nvSpPr>
        <p:spPr>
          <a:xfrm>
            <a:off x="1128814" y="1799610"/>
            <a:ext cx="104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</a:p>
        </p:txBody>
      </p:sp>
      <p:sp>
        <p:nvSpPr>
          <p:cNvPr id="39973" name="文本框 39972">
            <a:extLst>
              <a:ext uri="{FF2B5EF4-FFF2-40B4-BE49-F238E27FC236}">
                <a16:creationId xmlns:a16="http://schemas.microsoft.com/office/drawing/2014/main" id="{66E6A0F0-1B64-F55C-38A6-BEADBF4D56AE}"/>
              </a:ext>
            </a:extLst>
          </p:cNvPr>
          <p:cNvSpPr txBox="1"/>
          <p:nvPr/>
        </p:nvSpPr>
        <p:spPr>
          <a:xfrm>
            <a:off x="1128814" y="5661104"/>
            <a:ext cx="1256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</a:p>
        </p:txBody>
      </p:sp>
      <p:grpSp>
        <p:nvGrpSpPr>
          <p:cNvPr id="39974" name="组合 39973">
            <a:extLst>
              <a:ext uri="{FF2B5EF4-FFF2-40B4-BE49-F238E27FC236}">
                <a16:creationId xmlns:a16="http://schemas.microsoft.com/office/drawing/2014/main" id="{17F83C12-3FC1-0788-76FB-DD0ED43C0662}"/>
              </a:ext>
            </a:extLst>
          </p:cNvPr>
          <p:cNvGrpSpPr/>
          <p:nvPr/>
        </p:nvGrpSpPr>
        <p:grpSpPr>
          <a:xfrm>
            <a:off x="1717821" y="5609960"/>
            <a:ext cx="1803647" cy="401953"/>
            <a:chOff x="3168341" y="6762393"/>
            <a:chExt cx="1803647" cy="401953"/>
          </a:xfrm>
        </p:grpSpPr>
        <p:sp>
          <p:nvSpPr>
            <p:cNvPr id="39975" name="矩形: 圆角 39974">
              <a:extLst>
                <a:ext uri="{FF2B5EF4-FFF2-40B4-BE49-F238E27FC236}">
                  <a16:creationId xmlns:a16="http://schemas.microsoft.com/office/drawing/2014/main" id="{8AADB4EF-6AAB-EC41-8AA0-F9BCA278222D}"/>
                </a:ext>
              </a:extLst>
            </p:cNvPr>
            <p:cNvSpPr/>
            <p:nvPr/>
          </p:nvSpPr>
          <p:spPr>
            <a:xfrm>
              <a:off x="3442116" y="6762393"/>
              <a:ext cx="1256099" cy="401953"/>
            </a:xfrm>
            <a:prstGeom prst="roundRect">
              <a:avLst>
                <a:gd name="adj" fmla="val 101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76" name="文本框 39975">
              <a:extLst>
                <a:ext uri="{FF2B5EF4-FFF2-40B4-BE49-F238E27FC236}">
                  <a16:creationId xmlns:a16="http://schemas.microsoft.com/office/drawing/2014/main" id="{4B1DB56B-EC9D-D36F-BCD4-9A8FFFC49C77}"/>
                </a:ext>
              </a:extLst>
            </p:cNvPr>
            <p:cNvSpPr txBox="1"/>
            <p:nvPr/>
          </p:nvSpPr>
          <p:spPr>
            <a:xfrm>
              <a:off x="3168341" y="6809480"/>
              <a:ext cx="1803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大众点评数据</a:t>
              </a:r>
            </a:p>
          </p:txBody>
        </p:sp>
      </p:grpSp>
      <p:sp>
        <p:nvSpPr>
          <p:cNvPr id="39977" name="文本框 39976">
            <a:extLst>
              <a:ext uri="{FF2B5EF4-FFF2-40B4-BE49-F238E27FC236}">
                <a16:creationId xmlns:a16="http://schemas.microsoft.com/office/drawing/2014/main" id="{B298B675-2CEB-73C7-49A3-84522D1DB8A6}"/>
              </a:ext>
            </a:extLst>
          </p:cNvPr>
          <p:cNvSpPr txBox="1"/>
          <p:nvPr/>
        </p:nvSpPr>
        <p:spPr>
          <a:xfrm>
            <a:off x="1130504" y="3698261"/>
            <a:ext cx="75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模型层</a:t>
            </a:r>
          </a:p>
        </p:txBody>
      </p:sp>
      <p:grpSp>
        <p:nvGrpSpPr>
          <p:cNvPr id="39978" name="组合 39977">
            <a:extLst>
              <a:ext uri="{FF2B5EF4-FFF2-40B4-BE49-F238E27FC236}">
                <a16:creationId xmlns:a16="http://schemas.microsoft.com/office/drawing/2014/main" id="{9DBA085E-5AB3-B5D1-A37C-E0104D925A0C}"/>
              </a:ext>
            </a:extLst>
          </p:cNvPr>
          <p:cNvGrpSpPr/>
          <p:nvPr/>
        </p:nvGrpSpPr>
        <p:grpSpPr>
          <a:xfrm>
            <a:off x="4397827" y="5604688"/>
            <a:ext cx="1662884" cy="401953"/>
            <a:chOff x="7046522" y="6752892"/>
            <a:chExt cx="1662884" cy="401953"/>
          </a:xfrm>
        </p:grpSpPr>
        <p:sp>
          <p:nvSpPr>
            <p:cNvPr id="39979" name="矩形: 圆角 39978">
              <a:extLst>
                <a:ext uri="{FF2B5EF4-FFF2-40B4-BE49-F238E27FC236}">
                  <a16:creationId xmlns:a16="http://schemas.microsoft.com/office/drawing/2014/main" id="{9257A483-452D-4ED0-7AE2-3FEB451BF25A}"/>
                </a:ext>
              </a:extLst>
            </p:cNvPr>
            <p:cNvSpPr/>
            <p:nvPr/>
          </p:nvSpPr>
          <p:spPr>
            <a:xfrm>
              <a:off x="7245912" y="6752892"/>
              <a:ext cx="1296228" cy="401953"/>
            </a:xfrm>
            <a:prstGeom prst="roundRect">
              <a:avLst>
                <a:gd name="adj" fmla="val 101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80" name="文本框 39979">
              <a:extLst>
                <a:ext uri="{FF2B5EF4-FFF2-40B4-BE49-F238E27FC236}">
                  <a16:creationId xmlns:a16="http://schemas.microsoft.com/office/drawing/2014/main" id="{ED395584-ED10-E1A6-779F-B12367540EAA}"/>
                </a:ext>
              </a:extLst>
            </p:cNvPr>
            <p:cNvSpPr txBox="1"/>
            <p:nvPr/>
          </p:nvSpPr>
          <p:spPr>
            <a:xfrm>
              <a:off x="7046522" y="6795257"/>
              <a:ext cx="1662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高德地图数据</a:t>
              </a:r>
            </a:p>
          </p:txBody>
        </p:sp>
      </p:grpSp>
      <p:sp>
        <p:nvSpPr>
          <p:cNvPr id="39981" name="文本框 39980">
            <a:extLst>
              <a:ext uri="{FF2B5EF4-FFF2-40B4-BE49-F238E27FC236}">
                <a16:creationId xmlns:a16="http://schemas.microsoft.com/office/drawing/2014/main" id="{EE8760AB-3C07-3B6A-CAF4-1E8DB0B79152}"/>
              </a:ext>
            </a:extLst>
          </p:cNvPr>
          <p:cNvSpPr txBox="1"/>
          <p:nvPr/>
        </p:nvSpPr>
        <p:spPr>
          <a:xfrm>
            <a:off x="1128814" y="6346027"/>
            <a:ext cx="101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物理层</a:t>
            </a:r>
          </a:p>
        </p:txBody>
      </p:sp>
      <p:grpSp>
        <p:nvGrpSpPr>
          <p:cNvPr id="39991" name="组合 39990">
            <a:extLst>
              <a:ext uri="{FF2B5EF4-FFF2-40B4-BE49-F238E27FC236}">
                <a16:creationId xmlns:a16="http://schemas.microsoft.com/office/drawing/2014/main" id="{F04D4B72-BBC7-CEF6-D08E-0715CECAAEC3}"/>
              </a:ext>
            </a:extLst>
          </p:cNvPr>
          <p:cNvGrpSpPr/>
          <p:nvPr/>
        </p:nvGrpSpPr>
        <p:grpSpPr>
          <a:xfrm>
            <a:off x="3355563" y="5609960"/>
            <a:ext cx="1120187" cy="401953"/>
            <a:chOff x="5286270" y="6764744"/>
            <a:chExt cx="1120187" cy="401953"/>
          </a:xfrm>
        </p:grpSpPr>
        <p:sp>
          <p:nvSpPr>
            <p:cNvPr id="39992" name="矩形: 圆角 39991">
              <a:extLst>
                <a:ext uri="{FF2B5EF4-FFF2-40B4-BE49-F238E27FC236}">
                  <a16:creationId xmlns:a16="http://schemas.microsoft.com/office/drawing/2014/main" id="{B1E5CFA1-2C4E-49E8-A6C2-360C487205ED}"/>
                </a:ext>
              </a:extLst>
            </p:cNvPr>
            <p:cNvSpPr/>
            <p:nvPr/>
          </p:nvSpPr>
          <p:spPr>
            <a:xfrm>
              <a:off x="5357113" y="6764744"/>
              <a:ext cx="986146" cy="401953"/>
            </a:xfrm>
            <a:prstGeom prst="roundRect">
              <a:avLst>
                <a:gd name="adj" fmla="val 101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93" name="文本框 39992">
              <a:extLst>
                <a:ext uri="{FF2B5EF4-FFF2-40B4-BE49-F238E27FC236}">
                  <a16:creationId xmlns:a16="http://schemas.microsoft.com/office/drawing/2014/main" id="{E010B065-5303-A206-D7D4-0944D0DD0E5A}"/>
                </a:ext>
              </a:extLst>
            </p:cNvPr>
            <p:cNvSpPr txBox="1"/>
            <p:nvPr/>
          </p:nvSpPr>
          <p:spPr>
            <a:xfrm>
              <a:off x="5286270" y="6800852"/>
              <a:ext cx="1120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美团数据</a:t>
              </a:r>
            </a:p>
          </p:txBody>
        </p:sp>
      </p:grpSp>
      <p:sp>
        <p:nvSpPr>
          <p:cNvPr id="39994" name="文本框 39993">
            <a:extLst>
              <a:ext uri="{FF2B5EF4-FFF2-40B4-BE49-F238E27FC236}">
                <a16:creationId xmlns:a16="http://schemas.microsoft.com/office/drawing/2014/main" id="{2456C443-2DF4-AE9D-39CA-CAE3F64BE225}"/>
              </a:ext>
            </a:extLst>
          </p:cNvPr>
          <p:cNvSpPr txBox="1"/>
          <p:nvPr/>
        </p:nvSpPr>
        <p:spPr>
          <a:xfrm>
            <a:off x="3128327" y="1011360"/>
            <a:ext cx="124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用户输入</a:t>
            </a:r>
          </a:p>
        </p:txBody>
      </p:sp>
      <p:sp>
        <p:nvSpPr>
          <p:cNvPr id="39995" name="流程图: 数据 39994">
            <a:extLst>
              <a:ext uri="{FF2B5EF4-FFF2-40B4-BE49-F238E27FC236}">
                <a16:creationId xmlns:a16="http://schemas.microsoft.com/office/drawing/2014/main" id="{1B8734B9-7329-D5C5-9679-EB22BCC925A2}"/>
              </a:ext>
            </a:extLst>
          </p:cNvPr>
          <p:cNvSpPr/>
          <p:nvPr/>
        </p:nvSpPr>
        <p:spPr>
          <a:xfrm>
            <a:off x="2931284" y="936931"/>
            <a:ext cx="1298209" cy="456634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96" name="文本框 39995">
            <a:extLst>
              <a:ext uri="{FF2B5EF4-FFF2-40B4-BE49-F238E27FC236}">
                <a16:creationId xmlns:a16="http://schemas.microsoft.com/office/drawing/2014/main" id="{25A59136-3F6A-02B5-45A0-76A5E6C419B0}"/>
              </a:ext>
            </a:extLst>
          </p:cNvPr>
          <p:cNvSpPr txBox="1"/>
          <p:nvPr/>
        </p:nvSpPr>
        <p:spPr>
          <a:xfrm>
            <a:off x="5566411" y="1011359"/>
            <a:ext cx="1358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系统输出</a:t>
            </a:r>
          </a:p>
        </p:txBody>
      </p:sp>
      <p:sp>
        <p:nvSpPr>
          <p:cNvPr id="39997" name="流程图: 数据 39996">
            <a:extLst>
              <a:ext uri="{FF2B5EF4-FFF2-40B4-BE49-F238E27FC236}">
                <a16:creationId xmlns:a16="http://schemas.microsoft.com/office/drawing/2014/main" id="{AF5CD1FF-C257-ACD9-74F9-2828888CEF52}"/>
              </a:ext>
            </a:extLst>
          </p:cNvPr>
          <p:cNvSpPr/>
          <p:nvPr/>
        </p:nvSpPr>
        <p:spPr>
          <a:xfrm>
            <a:off x="5382052" y="936648"/>
            <a:ext cx="1298209" cy="457200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98" name="直接箭头连接符 39997">
            <a:extLst>
              <a:ext uri="{FF2B5EF4-FFF2-40B4-BE49-F238E27FC236}">
                <a16:creationId xmlns:a16="http://schemas.microsoft.com/office/drawing/2014/main" id="{44C1009D-F6BB-99D0-14C6-FBB60CB1E52D}"/>
              </a:ext>
            </a:extLst>
          </p:cNvPr>
          <p:cNvCxnSpPr>
            <a:cxnSpLocks/>
            <a:stCxn id="39995" idx="3"/>
            <a:endCxn id="68" idx="0"/>
          </p:cNvCxnSpPr>
          <p:nvPr/>
        </p:nvCxnSpPr>
        <p:spPr>
          <a:xfrm flipH="1">
            <a:off x="3448212" y="1393565"/>
            <a:ext cx="2356" cy="3121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99" name="直接箭头连接符 39998">
            <a:extLst>
              <a:ext uri="{FF2B5EF4-FFF2-40B4-BE49-F238E27FC236}">
                <a16:creationId xmlns:a16="http://schemas.microsoft.com/office/drawing/2014/main" id="{1929168A-2256-5408-AE7A-129BC6B89A5C}"/>
              </a:ext>
            </a:extLst>
          </p:cNvPr>
          <p:cNvCxnSpPr>
            <a:cxnSpLocks/>
            <a:stCxn id="71" idx="0"/>
            <a:endCxn id="39997" idx="3"/>
          </p:cNvCxnSpPr>
          <p:nvPr/>
        </p:nvCxnSpPr>
        <p:spPr>
          <a:xfrm flipH="1" flipV="1">
            <a:off x="5901336" y="1393848"/>
            <a:ext cx="3011" cy="30813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9E2E4FC-E4D5-74E5-5552-EFF112D57C03}"/>
              </a:ext>
            </a:extLst>
          </p:cNvPr>
          <p:cNvSpPr/>
          <p:nvPr/>
        </p:nvSpPr>
        <p:spPr>
          <a:xfrm>
            <a:off x="2539722" y="1705702"/>
            <a:ext cx="1816980" cy="456634"/>
          </a:xfrm>
          <a:prstGeom prst="roundRect">
            <a:avLst>
              <a:gd name="adj" fmla="val 9248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6D6331C-9753-0219-2AC9-F503BC82913F}"/>
              </a:ext>
            </a:extLst>
          </p:cNvPr>
          <p:cNvSpPr/>
          <p:nvPr/>
        </p:nvSpPr>
        <p:spPr>
          <a:xfrm>
            <a:off x="2369571" y="1790503"/>
            <a:ext cx="2090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兴趣点实体数据上传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D3AAA1F-CCE0-D6B5-3F77-2533BB9DEDFB}"/>
              </a:ext>
            </a:extLst>
          </p:cNvPr>
          <p:cNvSpPr/>
          <p:nvPr/>
        </p:nvSpPr>
        <p:spPr>
          <a:xfrm>
            <a:off x="4990990" y="1701984"/>
            <a:ext cx="1826714" cy="456632"/>
          </a:xfrm>
          <a:prstGeom prst="roundRect">
            <a:avLst>
              <a:gd name="adj" fmla="val 9248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3ED9DC6-71D0-1B46-A58F-FC22445ED81B}"/>
              </a:ext>
            </a:extLst>
          </p:cNvPr>
          <p:cNvSpPr/>
          <p:nvPr/>
        </p:nvSpPr>
        <p:spPr>
          <a:xfrm>
            <a:off x="5007685" y="1777960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实体解析结果可视化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D0CBEB2-5D42-555D-7C72-9E127B4F36C6}"/>
              </a:ext>
            </a:extLst>
          </p:cNvPr>
          <p:cNvSpPr/>
          <p:nvPr/>
        </p:nvSpPr>
        <p:spPr>
          <a:xfrm>
            <a:off x="1990639" y="2530497"/>
            <a:ext cx="2429108" cy="2651858"/>
          </a:xfrm>
          <a:prstGeom prst="roundRect">
            <a:avLst>
              <a:gd name="adj" fmla="val 339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CE31E20-6842-4E47-35C6-77E6AF3CD698}"/>
              </a:ext>
            </a:extLst>
          </p:cNvPr>
          <p:cNvSpPr/>
          <p:nvPr/>
        </p:nvSpPr>
        <p:spPr>
          <a:xfrm>
            <a:off x="2156486" y="2681476"/>
            <a:ext cx="2076368" cy="576875"/>
          </a:xfrm>
          <a:prstGeom prst="roundRect">
            <a:avLst>
              <a:gd name="adj" fmla="val 78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软边界四叉树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分块算法</a:t>
            </a: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924D8E9-482C-9427-B889-51E9728C8C81}"/>
              </a:ext>
            </a:extLst>
          </p:cNvPr>
          <p:cNvCxnSpPr>
            <a:cxnSpLocks/>
          </p:cNvCxnSpPr>
          <p:nvPr/>
        </p:nvCxnSpPr>
        <p:spPr>
          <a:xfrm>
            <a:off x="1128814" y="5418461"/>
            <a:ext cx="6891236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7F84F80-A4FF-C9C8-4CBE-2BB240D5E4EE}"/>
              </a:ext>
            </a:extLst>
          </p:cNvPr>
          <p:cNvSpPr/>
          <p:nvPr/>
        </p:nvSpPr>
        <p:spPr>
          <a:xfrm rot="5400000">
            <a:off x="5700606" y="4076724"/>
            <a:ext cx="3683920" cy="350125"/>
          </a:xfrm>
          <a:prstGeom prst="roundRect">
            <a:avLst>
              <a:gd name="adj" fmla="val 10139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D4335AB-9CCC-AE38-DD3C-791369C090EA}"/>
              </a:ext>
            </a:extLst>
          </p:cNvPr>
          <p:cNvSpPr txBox="1"/>
          <p:nvPr/>
        </p:nvSpPr>
        <p:spPr>
          <a:xfrm>
            <a:off x="7438845" y="3768612"/>
            <a:ext cx="18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日志记录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B4D75909-0CE0-7E86-1443-F3F8610DE2EE}"/>
              </a:ext>
            </a:extLst>
          </p:cNvPr>
          <p:cNvSpPr/>
          <p:nvPr/>
        </p:nvSpPr>
        <p:spPr>
          <a:xfrm>
            <a:off x="4669869" y="2529826"/>
            <a:ext cx="2430000" cy="2653200"/>
          </a:xfrm>
          <a:prstGeom prst="roundRect">
            <a:avLst>
              <a:gd name="adj" fmla="val 339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3BF7654-23A4-19FC-862F-BA0EA2F45F76}"/>
              </a:ext>
            </a:extLst>
          </p:cNvPr>
          <p:cNvSpPr txBox="1"/>
          <p:nvPr/>
        </p:nvSpPr>
        <p:spPr>
          <a:xfrm>
            <a:off x="2021764" y="4847188"/>
            <a:ext cx="23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兴趣点实体分块模块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3653494-D729-5FDE-BFD4-F2341A88DDA5}"/>
              </a:ext>
            </a:extLst>
          </p:cNvPr>
          <p:cNvSpPr txBox="1"/>
          <p:nvPr/>
        </p:nvSpPr>
        <p:spPr>
          <a:xfrm>
            <a:off x="4807856" y="4850313"/>
            <a:ext cx="2199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兴趣点实体匹配模块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B7158F38-80C3-FA03-B78A-561FA8A11236}"/>
              </a:ext>
            </a:extLst>
          </p:cNvPr>
          <p:cNvSpPr/>
          <p:nvPr/>
        </p:nvSpPr>
        <p:spPr>
          <a:xfrm>
            <a:off x="2149947" y="4450466"/>
            <a:ext cx="2082907" cy="369332"/>
          </a:xfrm>
          <a:prstGeom prst="roundRect">
            <a:avLst>
              <a:gd name="adj" fmla="val 128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兴趣区域提取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B71135F4-FFE8-347A-84DE-BB17BEA34B55}"/>
              </a:ext>
            </a:extLst>
          </p:cNvPr>
          <p:cNvSpPr/>
          <p:nvPr/>
        </p:nvSpPr>
        <p:spPr>
          <a:xfrm>
            <a:off x="2151971" y="3566538"/>
            <a:ext cx="935350" cy="581133"/>
          </a:xfrm>
          <a:prstGeom prst="roundRect">
            <a:avLst>
              <a:gd name="adj" fmla="val 546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b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空间索引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394E8C05-79AF-A24F-3796-D95E37675ADC}"/>
              </a:ext>
            </a:extLst>
          </p:cNvPr>
          <p:cNvSpPr/>
          <p:nvPr/>
        </p:nvSpPr>
        <p:spPr>
          <a:xfrm>
            <a:off x="3288400" y="3566034"/>
            <a:ext cx="944454" cy="581133"/>
          </a:xfrm>
          <a:prstGeom prst="roundRect">
            <a:avLst>
              <a:gd name="adj" fmla="val 728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兴趣区域</a:t>
            </a:r>
            <a:b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边界探测</a:t>
            </a:r>
          </a:p>
        </p:txBody>
      </p:sp>
      <p:sp>
        <p:nvSpPr>
          <p:cNvPr id="98" name="箭头: 上 97">
            <a:extLst>
              <a:ext uri="{FF2B5EF4-FFF2-40B4-BE49-F238E27FC236}">
                <a16:creationId xmlns:a16="http://schemas.microsoft.com/office/drawing/2014/main" id="{AE4814FE-99AC-3B3E-8FC2-DF234ABAF8B7}"/>
              </a:ext>
            </a:extLst>
          </p:cNvPr>
          <p:cNvSpPr/>
          <p:nvPr/>
        </p:nvSpPr>
        <p:spPr>
          <a:xfrm>
            <a:off x="2539722" y="3285223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箭头: 上 98">
            <a:extLst>
              <a:ext uri="{FF2B5EF4-FFF2-40B4-BE49-F238E27FC236}">
                <a16:creationId xmlns:a16="http://schemas.microsoft.com/office/drawing/2014/main" id="{B0722292-50B5-17ED-561A-AE16268B0450}"/>
              </a:ext>
            </a:extLst>
          </p:cNvPr>
          <p:cNvSpPr/>
          <p:nvPr/>
        </p:nvSpPr>
        <p:spPr>
          <a:xfrm>
            <a:off x="3680703" y="3281649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箭头: 上 99">
            <a:extLst>
              <a:ext uri="{FF2B5EF4-FFF2-40B4-BE49-F238E27FC236}">
                <a16:creationId xmlns:a16="http://schemas.microsoft.com/office/drawing/2014/main" id="{DDE06851-9B7B-F046-8EF2-8EB22BCB25B9}"/>
              </a:ext>
            </a:extLst>
          </p:cNvPr>
          <p:cNvSpPr/>
          <p:nvPr/>
        </p:nvSpPr>
        <p:spPr>
          <a:xfrm>
            <a:off x="3680703" y="4168956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F73D39F3-D773-D9D9-498A-585661C0809E}"/>
              </a:ext>
            </a:extLst>
          </p:cNvPr>
          <p:cNvSpPr/>
          <p:nvPr/>
        </p:nvSpPr>
        <p:spPr>
          <a:xfrm>
            <a:off x="4839315" y="2688756"/>
            <a:ext cx="2084400" cy="576000"/>
          </a:xfrm>
          <a:prstGeom prst="roundRect">
            <a:avLst>
              <a:gd name="adj" fmla="val 546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层次化实体匹配模型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2572220E-2885-5951-F3E7-F61CDD315800}"/>
              </a:ext>
            </a:extLst>
          </p:cNvPr>
          <p:cNvSpPr/>
          <p:nvPr/>
        </p:nvSpPr>
        <p:spPr>
          <a:xfrm>
            <a:off x="4839315" y="4448998"/>
            <a:ext cx="2084400" cy="370800"/>
          </a:xfrm>
          <a:prstGeom prst="roundRect">
            <a:avLst>
              <a:gd name="adj" fmla="val 1262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分组提示构建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8AE1E90B-C189-197C-4976-C6EC2DBEBCA0}"/>
              </a:ext>
            </a:extLst>
          </p:cNvPr>
          <p:cNvSpPr/>
          <p:nvPr/>
        </p:nvSpPr>
        <p:spPr>
          <a:xfrm>
            <a:off x="5985939" y="3562350"/>
            <a:ext cx="943200" cy="579600"/>
          </a:xfrm>
          <a:prstGeom prst="roundRect">
            <a:avLst>
              <a:gd name="adj" fmla="val 1289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模型迭代微调模块</a:t>
            </a:r>
          </a:p>
        </p:txBody>
      </p:sp>
      <p:sp>
        <p:nvSpPr>
          <p:cNvPr id="104" name="箭头: 上 103">
            <a:extLst>
              <a:ext uri="{FF2B5EF4-FFF2-40B4-BE49-F238E27FC236}">
                <a16:creationId xmlns:a16="http://schemas.microsoft.com/office/drawing/2014/main" id="{A44CDA98-1BA6-3512-EDF2-148CA2B5022D}"/>
              </a:ext>
            </a:extLst>
          </p:cNvPr>
          <p:cNvSpPr/>
          <p:nvPr/>
        </p:nvSpPr>
        <p:spPr>
          <a:xfrm>
            <a:off x="5229269" y="3283948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箭头: 上 104">
            <a:extLst>
              <a:ext uri="{FF2B5EF4-FFF2-40B4-BE49-F238E27FC236}">
                <a16:creationId xmlns:a16="http://schemas.microsoft.com/office/drawing/2014/main" id="{F7BED8C3-5DB8-94B8-AB2B-85FF2404BD74}"/>
              </a:ext>
            </a:extLst>
          </p:cNvPr>
          <p:cNvSpPr/>
          <p:nvPr/>
        </p:nvSpPr>
        <p:spPr>
          <a:xfrm>
            <a:off x="5230991" y="4170212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箭头: 上 105">
            <a:extLst>
              <a:ext uri="{FF2B5EF4-FFF2-40B4-BE49-F238E27FC236}">
                <a16:creationId xmlns:a16="http://schemas.microsoft.com/office/drawing/2014/main" id="{86494419-245D-D46B-CA5D-A9A7E9608BEC}"/>
              </a:ext>
            </a:extLst>
          </p:cNvPr>
          <p:cNvSpPr/>
          <p:nvPr/>
        </p:nvSpPr>
        <p:spPr>
          <a:xfrm>
            <a:off x="6377615" y="3283948"/>
            <a:ext cx="159847" cy="24203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9229AA8-B11C-A9E7-97AF-552071DEB663}"/>
              </a:ext>
            </a:extLst>
          </p:cNvPr>
          <p:cNvGrpSpPr/>
          <p:nvPr/>
        </p:nvGrpSpPr>
        <p:grpSpPr>
          <a:xfrm>
            <a:off x="6078110" y="5602087"/>
            <a:ext cx="1021759" cy="401953"/>
            <a:chOff x="5354092" y="6764744"/>
            <a:chExt cx="1120187" cy="401953"/>
          </a:xfrm>
        </p:grpSpPr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7ECE0F3D-1A04-E05E-A8FF-3769C064B0D1}"/>
                </a:ext>
              </a:extLst>
            </p:cNvPr>
            <p:cNvSpPr/>
            <p:nvPr/>
          </p:nvSpPr>
          <p:spPr>
            <a:xfrm>
              <a:off x="5357112" y="6764744"/>
              <a:ext cx="1117167" cy="401953"/>
            </a:xfrm>
            <a:prstGeom prst="roundRect">
              <a:avLst>
                <a:gd name="adj" fmla="val 101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FE0460E-5727-84CF-5543-C0A137AC97C0}"/>
                </a:ext>
              </a:extLst>
            </p:cNvPr>
            <p:cNvSpPr txBox="1"/>
            <p:nvPr/>
          </p:nvSpPr>
          <p:spPr>
            <a:xfrm>
              <a:off x="5354092" y="6770536"/>
              <a:ext cx="1120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A0AEB7E8-9B33-E322-C924-37E4F0401B41}"/>
              </a:ext>
            </a:extLst>
          </p:cNvPr>
          <p:cNvSpPr/>
          <p:nvPr/>
        </p:nvSpPr>
        <p:spPr>
          <a:xfrm>
            <a:off x="4839315" y="3571875"/>
            <a:ext cx="943200" cy="579600"/>
          </a:xfrm>
          <a:prstGeom prst="roundRect">
            <a:avLst>
              <a:gd name="adj" fmla="val 1289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分层匹配处理模块</a:t>
            </a:r>
          </a:p>
        </p:txBody>
      </p:sp>
      <p:sp>
        <p:nvSpPr>
          <p:cNvPr id="111" name="箭头: 上 110">
            <a:extLst>
              <a:ext uri="{FF2B5EF4-FFF2-40B4-BE49-F238E27FC236}">
                <a16:creationId xmlns:a16="http://schemas.microsoft.com/office/drawing/2014/main" id="{9202E0EF-A746-9DFA-4F8B-A19B67248BF9}"/>
              </a:ext>
            </a:extLst>
          </p:cNvPr>
          <p:cNvSpPr/>
          <p:nvPr/>
        </p:nvSpPr>
        <p:spPr>
          <a:xfrm rot="5400000">
            <a:off x="5812227" y="3699150"/>
            <a:ext cx="144000" cy="162000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箭头: 上 111">
            <a:extLst>
              <a:ext uri="{FF2B5EF4-FFF2-40B4-BE49-F238E27FC236}">
                <a16:creationId xmlns:a16="http://schemas.microsoft.com/office/drawing/2014/main" id="{D2EBCFC0-D6CE-8C57-90E9-3B46F292DE93}"/>
              </a:ext>
            </a:extLst>
          </p:cNvPr>
          <p:cNvSpPr/>
          <p:nvPr/>
        </p:nvSpPr>
        <p:spPr>
          <a:xfrm rot="16200000">
            <a:off x="5788878" y="3873665"/>
            <a:ext cx="144000" cy="162000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C2EB2874-5D88-1908-FC43-F42141D6454C}"/>
              </a:ext>
            </a:extLst>
          </p:cNvPr>
          <p:cNvSpPr/>
          <p:nvPr/>
        </p:nvSpPr>
        <p:spPr>
          <a:xfrm>
            <a:off x="1864076" y="6284211"/>
            <a:ext cx="5853553" cy="443474"/>
          </a:xfrm>
          <a:prstGeom prst="roundRect">
            <a:avLst>
              <a:gd name="adj" fmla="val 968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002" name="组合 40001">
            <a:extLst>
              <a:ext uri="{FF2B5EF4-FFF2-40B4-BE49-F238E27FC236}">
                <a16:creationId xmlns:a16="http://schemas.microsoft.com/office/drawing/2014/main" id="{094E2803-352C-E400-EC67-7944098A3BB1}"/>
              </a:ext>
            </a:extLst>
          </p:cNvPr>
          <p:cNvGrpSpPr/>
          <p:nvPr/>
        </p:nvGrpSpPr>
        <p:grpSpPr>
          <a:xfrm>
            <a:off x="2371847" y="6356042"/>
            <a:ext cx="648548" cy="324246"/>
            <a:chOff x="10510241" y="6170384"/>
            <a:chExt cx="648548" cy="324246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F14F4731-7556-976E-8F19-8CF49E7D8B2C}"/>
                </a:ext>
              </a:extLst>
            </p:cNvPr>
            <p:cNvSpPr/>
            <p:nvPr/>
          </p:nvSpPr>
          <p:spPr>
            <a:xfrm>
              <a:off x="10510242" y="6170384"/>
              <a:ext cx="648547" cy="307778"/>
            </a:xfrm>
            <a:prstGeom prst="roundRect">
              <a:avLst>
                <a:gd name="adj" fmla="val 204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62935C0-18E5-0AC9-7425-D376D1EFDA21}"/>
                </a:ext>
              </a:extLst>
            </p:cNvPr>
            <p:cNvSpPr txBox="1"/>
            <p:nvPr/>
          </p:nvSpPr>
          <p:spPr>
            <a:xfrm>
              <a:off x="10510241" y="6186853"/>
              <a:ext cx="64854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0001" name="直接连接符 40000">
            <a:extLst>
              <a:ext uri="{FF2B5EF4-FFF2-40B4-BE49-F238E27FC236}">
                <a16:creationId xmlns:a16="http://schemas.microsoft.com/office/drawing/2014/main" id="{410CE39B-F703-F870-6556-69D88D273057}"/>
              </a:ext>
            </a:extLst>
          </p:cNvPr>
          <p:cNvCxnSpPr>
            <a:cxnSpLocks/>
          </p:cNvCxnSpPr>
          <p:nvPr/>
        </p:nvCxnSpPr>
        <p:spPr>
          <a:xfrm>
            <a:off x="1128814" y="6166533"/>
            <a:ext cx="6891236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40003" name="组合 40002">
            <a:extLst>
              <a:ext uri="{FF2B5EF4-FFF2-40B4-BE49-F238E27FC236}">
                <a16:creationId xmlns:a16="http://schemas.microsoft.com/office/drawing/2014/main" id="{449B8C25-86F3-2FDE-47EB-9FF527DA4976}"/>
              </a:ext>
            </a:extLst>
          </p:cNvPr>
          <p:cNvGrpSpPr/>
          <p:nvPr/>
        </p:nvGrpSpPr>
        <p:grpSpPr>
          <a:xfrm>
            <a:off x="3436352" y="6355527"/>
            <a:ext cx="648548" cy="324246"/>
            <a:chOff x="10510241" y="6170384"/>
            <a:chExt cx="648548" cy="324246"/>
          </a:xfrm>
        </p:grpSpPr>
        <p:sp>
          <p:nvSpPr>
            <p:cNvPr id="40004" name="矩形: 圆角 40003">
              <a:extLst>
                <a:ext uri="{FF2B5EF4-FFF2-40B4-BE49-F238E27FC236}">
                  <a16:creationId xmlns:a16="http://schemas.microsoft.com/office/drawing/2014/main" id="{84A693EA-3D9A-50F5-7A4B-8794AFC34FD8}"/>
                </a:ext>
              </a:extLst>
            </p:cNvPr>
            <p:cNvSpPr/>
            <p:nvPr/>
          </p:nvSpPr>
          <p:spPr>
            <a:xfrm>
              <a:off x="10510242" y="6170384"/>
              <a:ext cx="648547" cy="307778"/>
            </a:xfrm>
            <a:prstGeom prst="roundRect">
              <a:avLst>
                <a:gd name="adj" fmla="val 204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05" name="文本框 40004">
              <a:extLst>
                <a:ext uri="{FF2B5EF4-FFF2-40B4-BE49-F238E27FC236}">
                  <a16:creationId xmlns:a16="http://schemas.microsoft.com/office/drawing/2014/main" id="{C22D5C0A-F14E-9597-F5AD-F8A5C8DAC976}"/>
                </a:ext>
              </a:extLst>
            </p:cNvPr>
            <p:cNvSpPr txBox="1"/>
            <p:nvPr/>
          </p:nvSpPr>
          <p:spPr>
            <a:xfrm>
              <a:off x="10510241" y="6186853"/>
              <a:ext cx="64854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006" name="组合 40005">
            <a:extLst>
              <a:ext uri="{FF2B5EF4-FFF2-40B4-BE49-F238E27FC236}">
                <a16:creationId xmlns:a16="http://schemas.microsoft.com/office/drawing/2014/main" id="{A8EE483B-1E60-6F3F-5065-3701CC91B15E}"/>
              </a:ext>
            </a:extLst>
          </p:cNvPr>
          <p:cNvGrpSpPr/>
          <p:nvPr/>
        </p:nvGrpSpPr>
        <p:grpSpPr>
          <a:xfrm>
            <a:off x="4500856" y="6355527"/>
            <a:ext cx="648548" cy="324246"/>
            <a:chOff x="10510241" y="6170384"/>
            <a:chExt cx="648548" cy="324246"/>
          </a:xfrm>
        </p:grpSpPr>
        <p:sp>
          <p:nvSpPr>
            <p:cNvPr id="40007" name="矩形: 圆角 40006">
              <a:extLst>
                <a:ext uri="{FF2B5EF4-FFF2-40B4-BE49-F238E27FC236}">
                  <a16:creationId xmlns:a16="http://schemas.microsoft.com/office/drawing/2014/main" id="{FA9B1530-4373-8036-AE80-68BC059BA449}"/>
                </a:ext>
              </a:extLst>
            </p:cNvPr>
            <p:cNvSpPr/>
            <p:nvPr/>
          </p:nvSpPr>
          <p:spPr>
            <a:xfrm>
              <a:off x="10510242" y="6170384"/>
              <a:ext cx="648547" cy="307778"/>
            </a:xfrm>
            <a:prstGeom prst="roundRect">
              <a:avLst>
                <a:gd name="adj" fmla="val 204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08" name="文本框 40007">
              <a:extLst>
                <a:ext uri="{FF2B5EF4-FFF2-40B4-BE49-F238E27FC236}">
                  <a16:creationId xmlns:a16="http://schemas.microsoft.com/office/drawing/2014/main" id="{0C4B8D01-7EDA-7E2A-0327-3283630CE83E}"/>
                </a:ext>
              </a:extLst>
            </p:cNvPr>
            <p:cNvSpPr txBox="1"/>
            <p:nvPr/>
          </p:nvSpPr>
          <p:spPr>
            <a:xfrm>
              <a:off x="10510241" y="6186853"/>
              <a:ext cx="64854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</a:t>
              </a:r>
            </a:p>
          </p:txBody>
        </p:sp>
      </p:grpSp>
      <p:grpSp>
        <p:nvGrpSpPr>
          <p:cNvPr id="40009" name="组合 40008">
            <a:extLst>
              <a:ext uri="{FF2B5EF4-FFF2-40B4-BE49-F238E27FC236}">
                <a16:creationId xmlns:a16="http://schemas.microsoft.com/office/drawing/2014/main" id="{FF393CAC-2406-4ED0-1AAD-05865792C8D5}"/>
              </a:ext>
            </a:extLst>
          </p:cNvPr>
          <p:cNvGrpSpPr/>
          <p:nvPr/>
        </p:nvGrpSpPr>
        <p:grpSpPr>
          <a:xfrm>
            <a:off x="5557241" y="6358617"/>
            <a:ext cx="648548" cy="324246"/>
            <a:chOff x="10510241" y="6170384"/>
            <a:chExt cx="648548" cy="324246"/>
          </a:xfrm>
        </p:grpSpPr>
        <p:sp>
          <p:nvSpPr>
            <p:cNvPr id="40010" name="矩形: 圆角 40009">
              <a:extLst>
                <a:ext uri="{FF2B5EF4-FFF2-40B4-BE49-F238E27FC236}">
                  <a16:creationId xmlns:a16="http://schemas.microsoft.com/office/drawing/2014/main" id="{534E30FF-1243-C098-C83C-1E422D9696AA}"/>
                </a:ext>
              </a:extLst>
            </p:cNvPr>
            <p:cNvSpPr/>
            <p:nvPr/>
          </p:nvSpPr>
          <p:spPr>
            <a:xfrm>
              <a:off x="10510242" y="6170384"/>
              <a:ext cx="648547" cy="307778"/>
            </a:xfrm>
            <a:prstGeom prst="roundRect">
              <a:avLst>
                <a:gd name="adj" fmla="val 204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11" name="文本框 40010">
              <a:extLst>
                <a:ext uri="{FF2B5EF4-FFF2-40B4-BE49-F238E27FC236}">
                  <a16:creationId xmlns:a16="http://schemas.microsoft.com/office/drawing/2014/main" id="{608CA3DF-03F2-AF07-1008-13C0CA27A8D8}"/>
                </a:ext>
              </a:extLst>
            </p:cNvPr>
            <p:cNvSpPr txBox="1"/>
            <p:nvPr/>
          </p:nvSpPr>
          <p:spPr>
            <a:xfrm>
              <a:off x="10510241" y="6186853"/>
              <a:ext cx="64854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磁盘</a:t>
              </a:r>
            </a:p>
          </p:txBody>
        </p:sp>
      </p:grpSp>
      <p:grpSp>
        <p:nvGrpSpPr>
          <p:cNvPr id="40012" name="组合 40011">
            <a:extLst>
              <a:ext uri="{FF2B5EF4-FFF2-40B4-BE49-F238E27FC236}">
                <a16:creationId xmlns:a16="http://schemas.microsoft.com/office/drawing/2014/main" id="{592F7C26-00FD-630E-F060-6505CB0B5DFB}"/>
              </a:ext>
            </a:extLst>
          </p:cNvPr>
          <p:cNvGrpSpPr/>
          <p:nvPr/>
        </p:nvGrpSpPr>
        <p:grpSpPr>
          <a:xfrm>
            <a:off x="6580927" y="6358518"/>
            <a:ext cx="648548" cy="324246"/>
            <a:chOff x="10510241" y="6170384"/>
            <a:chExt cx="648548" cy="324246"/>
          </a:xfrm>
        </p:grpSpPr>
        <p:sp>
          <p:nvSpPr>
            <p:cNvPr id="40013" name="矩形: 圆角 40012">
              <a:extLst>
                <a:ext uri="{FF2B5EF4-FFF2-40B4-BE49-F238E27FC236}">
                  <a16:creationId xmlns:a16="http://schemas.microsoft.com/office/drawing/2014/main" id="{15CA2849-F6E6-3BAB-5313-FDBD4A672751}"/>
                </a:ext>
              </a:extLst>
            </p:cNvPr>
            <p:cNvSpPr/>
            <p:nvPr/>
          </p:nvSpPr>
          <p:spPr>
            <a:xfrm>
              <a:off x="10510242" y="6170384"/>
              <a:ext cx="648547" cy="307778"/>
            </a:xfrm>
            <a:prstGeom prst="roundRect">
              <a:avLst>
                <a:gd name="adj" fmla="val 204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14" name="文本框 40013">
              <a:extLst>
                <a:ext uri="{FF2B5EF4-FFF2-40B4-BE49-F238E27FC236}">
                  <a16:creationId xmlns:a16="http://schemas.microsoft.com/office/drawing/2014/main" id="{0A9A7F44-3D25-AA12-BB96-B2FCBFBC7A9E}"/>
                </a:ext>
              </a:extLst>
            </p:cNvPr>
            <p:cNvSpPr txBox="1"/>
            <p:nvPr/>
          </p:nvSpPr>
          <p:spPr>
            <a:xfrm>
              <a:off x="10510241" y="6186853"/>
              <a:ext cx="64854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</p:grpSp>
      <p:cxnSp>
        <p:nvCxnSpPr>
          <p:cNvPr id="40015" name="直接连接符 40014">
            <a:extLst>
              <a:ext uri="{FF2B5EF4-FFF2-40B4-BE49-F238E27FC236}">
                <a16:creationId xmlns:a16="http://schemas.microsoft.com/office/drawing/2014/main" id="{2C00B1FE-27F3-66E2-4FEB-A62D8B18502B}"/>
              </a:ext>
            </a:extLst>
          </p:cNvPr>
          <p:cNvCxnSpPr>
            <a:cxnSpLocks/>
          </p:cNvCxnSpPr>
          <p:nvPr/>
        </p:nvCxnSpPr>
        <p:spPr>
          <a:xfrm>
            <a:off x="1128814" y="2329966"/>
            <a:ext cx="6891236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0026" name="直接连接符 40025">
            <a:extLst>
              <a:ext uri="{FF2B5EF4-FFF2-40B4-BE49-F238E27FC236}">
                <a16:creationId xmlns:a16="http://schemas.microsoft.com/office/drawing/2014/main" id="{10204E82-5781-7D13-B08A-2E01AFF0DDD1}"/>
              </a:ext>
            </a:extLst>
          </p:cNvPr>
          <p:cNvCxnSpPr>
            <a:cxnSpLocks/>
          </p:cNvCxnSpPr>
          <p:nvPr/>
        </p:nvCxnSpPr>
        <p:spPr>
          <a:xfrm>
            <a:off x="1132549" y="1548916"/>
            <a:ext cx="6891236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C2E84D0-0F09-1476-FAFE-A0400D9A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1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8CBB-A670-F79D-A9D2-7E7713062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C545EAB8-09F2-6C10-0E18-9A3FCBB94C0E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F01A640C-5BC8-6BF7-01B9-A2477C0933C0}"/>
              </a:ext>
            </a:extLst>
          </p:cNvPr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F368F1EA-90D8-DCF8-272B-04EB2874FD8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4ED2386A-B291-258B-E316-FFCAE1244FA7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>
            <a:extLst>
              <a:ext uri="{FF2B5EF4-FFF2-40B4-BE49-F238E27FC236}">
                <a16:creationId xmlns:a16="http://schemas.microsoft.com/office/drawing/2014/main" id="{8EBA258C-B5E6-114E-069A-CBD2C8F6F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系统性能测试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C50F3F-6065-679E-D982-6DB09AFF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B75624-DA6E-4364-BBFD-EA413849B304}"/>
              </a:ext>
            </a:extLst>
          </p:cNvPr>
          <p:cNvSpPr/>
          <p:nvPr/>
        </p:nvSpPr>
        <p:spPr>
          <a:xfrm>
            <a:off x="449263" y="948072"/>
            <a:ext cx="7702516" cy="5681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大众点评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等基于位置的应用上，获取部分城市的兴趣点实体数据集。除了中文数据集，本文拟使用从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OpenStreetMap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Foursquare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等应用中抽取的某些城市的英文兴趣点数据集。再基于这些真实数据集，生成本系统所需要的实验数据集。实验数据集中的每个兴趣点实体包含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、名称、类别、地址和经纬度坐标等属性。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对于原始数据集，本文先通过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规则初步筛选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出可能匹配的候选实体对，再进行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人工验证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，从而完成真实值的标注。进一步，本文拟将实验样本数据集划分为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。随后，根据此数据集来完成对本系统中模型的训练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微调和整体框架效果的测试。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评测指标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兴趣点实体分块方法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分块完整性（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分块质量（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PQ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减少比例（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兴趣点实体匹配方法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召回率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</a:p>
        </p:txBody>
      </p:sp>
    </p:spTree>
    <p:extLst>
      <p:ext uri="{BB962C8B-B14F-4D97-AF65-F5344CB8AC3E}">
        <p14:creationId xmlns:p14="http://schemas.microsoft.com/office/powerpoint/2010/main" val="3617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提纲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grpSp>
        <p:nvGrpSpPr>
          <p:cNvPr id="59" name="Group 51"/>
          <p:cNvGrpSpPr/>
          <p:nvPr/>
        </p:nvGrpSpPr>
        <p:grpSpPr bwMode="auto">
          <a:xfrm>
            <a:off x="2235993" y="2636837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0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研究目标、研究内容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2243931" y="1628775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3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研究背景、研究现状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Group 51"/>
          <p:cNvGrpSpPr/>
          <p:nvPr/>
        </p:nvGrpSpPr>
        <p:grpSpPr bwMode="auto">
          <a:xfrm>
            <a:off x="2235993" y="3644900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6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技术路线、系统实现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Group 51"/>
          <p:cNvGrpSpPr/>
          <p:nvPr/>
        </p:nvGrpSpPr>
        <p:grpSpPr bwMode="auto">
          <a:xfrm>
            <a:off x="2243931" y="4652962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69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预期成果、进度安排</a:t>
              </a:r>
            </a:p>
          </p:txBody>
        </p:sp>
        <p:sp>
          <p:nvSpPr>
            <p:cNvPr id="70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预期成果</a:t>
            </a:r>
            <a:endParaRPr lang="en-US" alt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11175" y="1124584"/>
            <a:ext cx="8229600" cy="50911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Arial" panose="020B0704020202020204" pitchFamily="34" charset="0"/>
              <a:buNone/>
            </a:pPr>
            <a:r>
              <a:rPr kumimoji="0"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理论成果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面向空间语义的多源兴趣点实体分块方法</a:t>
            </a:r>
            <a:endParaRPr lang="en-US" altLang="zh-CN" sz="1800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基于分组学习与迭代微调的分层实体匹配方法</a:t>
            </a:r>
          </a:p>
          <a:p>
            <a:pPr marL="0" indent="0">
              <a:lnSpc>
                <a:spcPct val="120000"/>
              </a:lnSpc>
              <a:buFont typeface="Arial" panose="020B0704020202020204" pitchFamily="34" charset="0"/>
              <a:buNone/>
            </a:pPr>
            <a:r>
              <a:rPr kumimoji="0"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系统成果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Arial" panose="020B0704020202020204" pitchFamily="34" charset="0"/>
              <a:buNone/>
            </a:pP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本硕士论文将根据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面向空间语义的多源兴趣点实体分块方法</a:t>
            </a:r>
            <a:endParaRPr lang="en-US" altLang="zh-CN" sz="1800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基于分组学习与迭代微调的分层实体匹配方法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设计并实现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基于大语言模型的兴趣点实体解析系统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以验证理论成果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Arial" panose="020B0704020202020204" pitchFamily="34" charset="0"/>
              <a:buNone/>
            </a:pPr>
            <a:r>
              <a:rPr kumimoji="0"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成果形式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在国内外核心期刊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学术会议上发表论文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1-2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篇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申请国家发明专利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1-2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基于大语言模型的兴趣点实体解析系统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进度安排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40210" y="1633934"/>
            <a:ext cx="6106367" cy="359013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Font typeface="Arial" panose="020B07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07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月—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月进行相关理论学习；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Font typeface="Arial" panose="020B07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月—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月阅读文献，完成理论分析和方案设计；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Font typeface="Arial" panose="020B07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月—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06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月完善理论方案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Font typeface="Arial" panose="020B07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07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kumimoji="0"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进行系统开发与测试；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Font typeface="Arial" panose="020B0704020202020204" pitchFamily="34" charset="0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2026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月—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撰写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毕业论文；</a:t>
            </a:r>
            <a:endParaRPr kumimoji="0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0"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2026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月—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06</a:t>
            </a:r>
            <a:r>
              <a:rPr kumimoji="0"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月准备答辩。</a:t>
            </a:r>
            <a:r>
              <a:rPr kumimoji="0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提纲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grpSp>
        <p:nvGrpSpPr>
          <p:cNvPr id="59" name="Group 51"/>
          <p:cNvGrpSpPr/>
          <p:nvPr/>
        </p:nvGrpSpPr>
        <p:grpSpPr bwMode="auto">
          <a:xfrm>
            <a:off x="2235993" y="2636837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0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研究目标、研究内容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2243931" y="16287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63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研究背景、研究现状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Group 51"/>
          <p:cNvGrpSpPr/>
          <p:nvPr/>
        </p:nvGrpSpPr>
        <p:grpSpPr bwMode="auto">
          <a:xfrm>
            <a:off x="2235993" y="3644900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6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技术路线、系统实现</a:t>
              </a:r>
              <a:endParaRPr kumimoji="0" lang="en-US" altLang="zh-CN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Group 51"/>
          <p:cNvGrpSpPr/>
          <p:nvPr/>
        </p:nvGrpSpPr>
        <p:grpSpPr bwMode="auto">
          <a:xfrm>
            <a:off x="2243931" y="4652962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9" name="AutoShape 52"/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1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预期成果、进度安排</a:t>
              </a:r>
            </a:p>
          </p:txBody>
        </p:sp>
        <p:sp>
          <p:nvSpPr>
            <p:cNvPr id="70" name="AutoShape 53"/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zh-CN" sz="24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0" y="2277691"/>
            <a:ext cx="9144000" cy="194384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4783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感谢各位老师和同学！</a:t>
            </a:r>
          </a:p>
          <a:p>
            <a:pPr algn="ctr"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请大家提出宝贵意见！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355983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E62B-4DEC-4954-AD3A-658470571C9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55EF-459F-7D0D-34EC-A735588E4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7E90986D-127F-170E-DC56-98525078101F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7A8BEAAD-811D-2658-0B87-9536933F209F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84436AB4-C199-97B1-0494-D35CE08C1C8E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F2F0E45C-A27B-2351-6A8A-2190B7CCCB7F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4E431E19-790E-0DBF-4462-1DA8D595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基于位置的应用</a:t>
            </a:r>
          </a:p>
        </p:txBody>
      </p:sp>
      <p:sp>
        <p:nvSpPr>
          <p:cNvPr id="360" name="矩形: 圆角 359">
            <a:extLst>
              <a:ext uri="{FF2B5EF4-FFF2-40B4-BE49-F238E27FC236}">
                <a16:creationId xmlns:a16="http://schemas.microsoft.com/office/drawing/2014/main" id="{BAF20FCD-6446-1300-5B41-051D61467F60}"/>
              </a:ext>
            </a:extLst>
          </p:cNvPr>
          <p:cNvSpPr/>
          <p:nvPr/>
        </p:nvSpPr>
        <p:spPr>
          <a:xfrm>
            <a:off x="92075" y="934084"/>
            <a:ext cx="8970645" cy="946579"/>
          </a:xfrm>
          <a:prstGeom prst="roundRect">
            <a:avLst>
              <a:gd name="adj" fmla="val 1988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lnSpc>
                <a:spcPct val="125000"/>
              </a:lnSpc>
              <a:buClr>
                <a:srgbClr val="9B0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随着移动互联网与地理位置采集技术的飞速进步，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Clr>
                <a:srgbClr val="9B0000"/>
              </a:buClr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基于位置的应用（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Location-Based Services, LBS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实现了快速发展。</a:t>
            </a:r>
          </a:p>
          <a:p>
            <a:pPr marL="285750" indent="-285750">
              <a:lnSpc>
                <a:spcPct val="125000"/>
              </a:lnSpc>
              <a:buClr>
                <a:srgbClr val="9B0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这些应用的广泛实现与流畅体验，其根本在于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海量地理空间数据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的支撑。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: 圆角 4">
            <a:extLst>
              <a:ext uri="{FF2B5EF4-FFF2-40B4-BE49-F238E27FC236}">
                <a16:creationId xmlns:a16="http://schemas.microsoft.com/office/drawing/2014/main" id="{9985234E-1F57-A24F-8C2F-769A1D97A743}"/>
              </a:ext>
            </a:extLst>
          </p:cNvPr>
          <p:cNvSpPr/>
          <p:nvPr/>
        </p:nvSpPr>
        <p:spPr>
          <a:xfrm>
            <a:off x="88325" y="2041207"/>
            <a:ext cx="8970010" cy="2190433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E3E6B422-03D0-ED61-222D-ADE32F973B2B}"/>
              </a:ext>
            </a:extLst>
          </p:cNvPr>
          <p:cNvSpPr txBox="1"/>
          <p:nvPr/>
        </p:nvSpPr>
        <p:spPr>
          <a:xfrm>
            <a:off x="3687452" y="1872610"/>
            <a:ext cx="1741867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基于位置的应用</a:t>
            </a:r>
          </a:p>
        </p:txBody>
      </p:sp>
      <p:pic>
        <p:nvPicPr>
          <p:cNvPr id="1026" name="Picture 2" descr="智能手机, 位置, lg, 导航, 地图, 媒体照片, 人类的手">
            <a:extLst>
              <a:ext uri="{FF2B5EF4-FFF2-40B4-BE49-F238E27FC236}">
                <a16:creationId xmlns:a16="http://schemas.microsoft.com/office/drawing/2014/main" id="{B5F7EC4F-FF13-09E3-4B24-82F3A2FAC31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2" y="2265679"/>
            <a:ext cx="2639695" cy="16021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584F1-B71A-257E-7AC1-D771CE9838C4}"/>
              </a:ext>
            </a:extLst>
          </p:cNvPr>
          <p:cNvSpPr txBox="1"/>
          <p:nvPr/>
        </p:nvSpPr>
        <p:spPr>
          <a:xfrm>
            <a:off x="651649" y="3916918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出行导航</a:t>
            </a:r>
          </a:p>
        </p:txBody>
      </p:sp>
      <p:pic>
        <p:nvPicPr>
          <p:cNvPr id="1028" name="Picture 4" descr="Yelp Updated with Improved Social Features and Streamlined iPad Business Page - MacRumors">
            <a:extLst>
              <a:ext uri="{FF2B5EF4-FFF2-40B4-BE49-F238E27FC236}">
                <a16:creationId xmlns:a16="http://schemas.microsoft.com/office/drawing/2014/main" id="{2C4F4938-EAC6-F437-624D-5285132E8B5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" b="6860"/>
          <a:stretch>
            <a:fillRect/>
          </a:stretch>
        </p:blipFill>
        <p:spPr bwMode="auto">
          <a:xfrm>
            <a:off x="6245123" y="2265679"/>
            <a:ext cx="2626043" cy="16094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913E65-01D8-5B0D-B20E-C785A706DED7}"/>
              </a:ext>
            </a:extLst>
          </p:cNvPr>
          <p:cNvSpPr txBox="1"/>
          <p:nvPr/>
        </p:nvSpPr>
        <p:spPr>
          <a:xfrm>
            <a:off x="6418636" y="3916917"/>
            <a:ext cx="227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消费点评网站</a:t>
            </a:r>
          </a:p>
        </p:txBody>
      </p:sp>
      <p:pic>
        <p:nvPicPr>
          <p:cNvPr id="1030" name="Picture 6" descr="推特, facebook, 在一起, 信息交流, instagram, 什么应用程序, 隐私政策">
            <a:extLst>
              <a:ext uri="{FF2B5EF4-FFF2-40B4-BE49-F238E27FC236}">
                <a16:creationId xmlns:a16="http://schemas.microsoft.com/office/drawing/2014/main" id="{B72DE0A3-0849-49B2-DF8A-D099D6734DA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679" y="2265679"/>
            <a:ext cx="2415382" cy="16094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4D85138-0B46-2430-E5CD-15B33E3C5E95}"/>
              </a:ext>
            </a:extLst>
          </p:cNvPr>
          <p:cNvSpPr txBox="1"/>
          <p:nvPr/>
        </p:nvSpPr>
        <p:spPr>
          <a:xfrm>
            <a:off x="3627932" y="3916917"/>
            <a:ext cx="192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社交网络</a:t>
            </a:r>
          </a:p>
        </p:txBody>
      </p:sp>
      <p:sp>
        <p:nvSpPr>
          <p:cNvPr id="40" name="矩形: 圆角 4">
            <a:extLst>
              <a:ext uri="{FF2B5EF4-FFF2-40B4-BE49-F238E27FC236}">
                <a16:creationId xmlns:a16="http://schemas.microsoft.com/office/drawing/2014/main" id="{1AD24FBD-B19C-011C-5CAC-369F421C7757}"/>
              </a:ext>
            </a:extLst>
          </p:cNvPr>
          <p:cNvSpPr/>
          <p:nvPr/>
        </p:nvSpPr>
        <p:spPr>
          <a:xfrm>
            <a:off x="88325" y="4436414"/>
            <a:ext cx="8970010" cy="2190433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50969E5-A7E8-C74B-2218-FE5B4B56069F}"/>
              </a:ext>
            </a:extLst>
          </p:cNvPr>
          <p:cNvSpPr txBox="1"/>
          <p:nvPr/>
        </p:nvSpPr>
        <p:spPr>
          <a:xfrm>
            <a:off x="3835431" y="4267137"/>
            <a:ext cx="14459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地理空间数据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8F26D6-B027-97AA-AB5A-63AC47BC8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39" y="4665976"/>
            <a:ext cx="1620494" cy="1569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6C612A-D0AA-A201-BB78-A84FC3BF1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2154" y="4665976"/>
            <a:ext cx="1620495" cy="1569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BAC676-8533-1210-C064-82B69332BC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2670" y="4665876"/>
            <a:ext cx="1620494" cy="156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C2E150-A4BC-C979-471A-6182FC3D9C04}"/>
              </a:ext>
            </a:extLst>
          </p:cNvPr>
          <p:cNvSpPr txBox="1"/>
          <p:nvPr/>
        </p:nvSpPr>
        <p:spPr>
          <a:xfrm>
            <a:off x="284367" y="6277048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9B47FC-1E1F-D345-9646-2B73053E01B9}"/>
              </a:ext>
            </a:extLst>
          </p:cNvPr>
          <p:cNvSpPr txBox="1"/>
          <p:nvPr/>
        </p:nvSpPr>
        <p:spPr>
          <a:xfrm>
            <a:off x="2492281" y="6277047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6A95B4-C622-EE22-F970-F7BE7CC22E70}"/>
              </a:ext>
            </a:extLst>
          </p:cNvPr>
          <p:cNvSpPr txBox="1"/>
          <p:nvPr/>
        </p:nvSpPr>
        <p:spPr>
          <a:xfrm>
            <a:off x="4692797" y="6277046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E0A6A9-6CF2-E0EA-1F91-2DF828F613B0}"/>
              </a:ext>
            </a:extLst>
          </p:cNvPr>
          <p:cNvSpPr txBox="1"/>
          <p:nvPr/>
        </p:nvSpPr>
        <p:spPr>
          <a:xfrm>
            <a:off x="6893312" y="6276998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图像数据</a:t>
            </a:r>
          </a:p>
        </p:txBody>
      </p:sp>
      <p:pic>
        <p:nvPicPr>
          <p:cNvPr id="16" name="图片 15" descr="遥感数据">
            <a:extLst>
              <a:ext uri="{FF2B5EF4-FFF2-40B4-BE49-F238E27FC236}">
                <a16:creationId xmlns:a16="http://schemas.microsoft.com/office/drawing/2014/main" id="{52BF4789-0133-90FE-4C3A-BEE722E6B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7043185" y="4665876"/>
            <a:ext cx="1620494" cy="1569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5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75C1-364E-8F1E-788E-9C4121B2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858947E3-B817-0021-05F7-7C7E45633EA3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C912ED4C-7152-072C-3DC3-BBE8ECAFA869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BFA15E3B-0378-B286-902A-3493F5E3B597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DAE0DB5E-0DE8-84A4-3423-4331E3F87DDC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EBFD0275-BB0C-2F26-3EA2-6759C284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多源兴趣点数据存在冗余与不一致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3D8FCD9-3860-DD90-CBDF-48A09348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860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五边形 26">
            <a:extLst>
              <a:ext uri="{FF2B5EF4-FFF2-40B4-BE49-F238E27FC236}">
                <a16:creationId xmlns:a16="http://schemas.microsoft.com/office/drawing/2014/main" id="{16D6EDB8-6F0F-A13B-CE66-268C0910B970}"/>
              </a:ext>
            </a:extLst>
          </p:cNvPr>
          <p:cNvSpPr/>
          <p:nvPr/>
        </p:nvSpPr>
        <p:spPr>
          <a:xfrm>
            <a:off x="481955" y="1146131"/>
            <a:ext cx="2609357" cy="341183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地图中某一兴趣点示例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908C7-0F8E-07A9-7748-A5AC1434D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1" b="60542"/>
          <a:stretch/>
        </p:blipFill>
        <p:spPr>
          <a:xfrm>
            <a:off x="481955" y="1487314"/>
            <a:ext cx="3044754" cy="184058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2BD6FB5-D969-DECF-8514-B4E5961C52DD}"/>
              </a:ext>
            </a:extLst>
          </p:cNvPr>
          <p:cNvSpPr/>
          <p:nvPr/>
        </p:nvSpPr>
        <p:spPr>
          <a:xfrm>
            <a:off x="622300" y="3868627"/>
            <a:ext cx="3591391" cy="2355809"/>
          </a:xfrm>
          <a:prstGeom prst="roundRect">
            <a:avLst>
              <a:gd name="adj" fmla="val 6482"/>
            </a:avLst>
          </a:prstGeom>
          <a:noFill/>
          <a:ln w="19050">
            <a:solidFill>
              <a:srgbClr val="5B9B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3B3369E-67C7-8FD5-5390-39601A7B6D6B}"/>
              </a:ext>
            </a:extLst>
          </p:cNvPr>
          <p:cNvCxnSpPr>
            <a:cxnSpLocks/>
          </p:cNvCxnSpPr>
          <p:nvPr/>
        </p:nvCxnSpPr>
        <p:spPr>
          <a:xfrm flipV="1">
            <a:off x="2210470" y="2859244"/>
            <a:ext cx="0" cy="100938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419A19-E550-7025-0AF2-D90C716075DE}"/>
              </a:ext>
            </a:extLst>
          </p:cNvPr>
          <p:cNvSpPr/>
          <p:nvPr/>
        </p:nvSpPr>
        <p:spPr>
          <a:xfrm>
            <a:off x="3946534" y="1217850"/>
            <a:ext cx="4632794" cy="98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兴趣点（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Points of Interest, POI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指地图上标记的具有特定意义和价值的地理位置，通常由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地理坐标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类型等附加属性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A8AC2C6-A7D9-B2D9-08C9-7BBC295C9614}"/>
              </a:ext>
            </a:extLst>
          </p:cNvPr>
          <p:cNvSpPr/>
          <p:nvPr/>
        </p:nvSpPr>
        <p:spPr>
          <a:xfrm>
            <a:off x="4702936" y="3868626"/>
            <a:ext cx="3718947" cy="2347983"/>
          </a:xfrm>
          <a:prstGeom prst="roundRect">
            <a:avLst>
              <a:gd name="adj" fmla="val 8696"/>
            </a:avLst>
          </a:prstGeom>
          <a:noFill/>
          <a:ln w="19050">
            <a:solidFill>
              <a:srgbClr val="5B9B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510C06-5BD2-27D8-61E5-832F32D527F2}"/>
              </a:ext>
            </a:extLst>
          </p:cNvPr>
          <p:cNvSpPr/>
          <p:nvPr/>
        </p:nvSpPr>
        <p:spPr>
          <a:xfrm>
            <a:off x="1746244" y="4765033"/>
            <a:ext cx="1222661" cy="315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B534EA-88F3-2C85-A8AC-9823062A89D0}"/>
              </a:ext>
            </a:extLst>
          </p:cNvPr>
          <p:cNvSpPr txBox="1"/>
          <p:nvPr/>
        </p:nvSpPr>
        <p:spPr>
          <a:xfrm>
            <a:off x="1746243" y="4784104"/>
            <a:ext cx="11899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2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厨娘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淮扬菜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8EB83F-EE8A-33DA-15AE-0640D580D75D}"/>
              </a:ext>
            </a:extLst>
          </p:cNvPr>
          <p:cNvSpPr txBox="1"/>
          <p:nvPr/>
        </p:nvSpPr>
        <p:spPr>
          <a:xfrm>
            <a:off x="834327" y="412857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118.863752</a:t>
            </a:r>
            <a:endParaRPr lang="en-US" altLang="zh-CN" sz="11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4D0B24-620A-888A-3A38-0FCDB9A6A655}"/>
              </a:ext>
            </a:extLst>
          </p:cNvPr>
          <p:cNvSpPr txBox="1"/>
          <p:nvPr/>
        </p:nvSpPr>
        <p:spPr>
          <a:xfrm>
            <a:off x="1958972" y="3933747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31.948033</a:t>
            </a: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28AF3818-BFC3-E6DD-FBDC-A534A06F7CD9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rot="10800000">
            <a:off x="1268902" y="4390185"/>
            <a:ext cx="477342" cy="53242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3F2DB56-3716-9CE8-3DCA-B334C96EA077}"/>
              </a:ext>
            </a:extLst>
          </p:cNvPr>
          <p:cNvSpPr txBox="1"/>
          <p:nvPr/>
        </p:nvSpPr>
        <p:spPr>
          <a:xfrm>
            <a:off x="1129575" y="4596958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经度</a:t>
            </a: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F0FC3AF-1A2E-9DC0-2D19-6204169C293E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rot="16200000" flipV="1">
            <a:off x="2072689" y="4480147"/>
            <a:ext cx="569676" cy="9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2FE3B8B-EDDE-C280-BF92-CD1C10AA9BFC}"/>
              </a:ext>
            </a:extLst>
          </p:cNvPr>
          <p:cNvSpPr txBox="1"/>
          <p:nvPr/>
        </p:nvSpPr>
        <p:spPr>
          <a:xfrm>
            <a:off x="2113584" y="4379696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233BA1-7D46-74E7-24F6-6437DB1F8D4D}"/>
              </a:ext>
            </a:extLst>
          </p:cNvPr>
          <p:cNvSpPr txBox="1"/>
          <p:nvPr/>
        </p:nvSpPr>
        <p:spPr>
          <a:xfrm>
            <a:off x="655012" y="5717349"/>
            <a:ext cx="14542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zh-CN" altLang="en-US" sz="110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江宁科学园天印大道</a:t>
            </a:r>
          </a:p>
          <a:p>
            <a:pPr algn="ctr" fontAlgn="ctr"/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1139</a:t>
            </a:r>
            <a:r>
              <a:rPr lang="zh-CN" altLang="en-US" sz="110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号近昌宁路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4705FCEB-CAE2-CD0D-616E-740742225F48}"/>
              </a:ext>
            </a:extLst>
          </p:cNvPr>
          <p:cNvCxnSpPr>
            <a:cxnSpLocks/>
            <a:stCxn id="15" idx="1"/>
            <a:endCxn id="23" idx="0"/>
          </p:cNvCxnSpPr>
          <p:nvPr/>
        </p:nvCxnSpPr>
        <p:spPr>
          <a:xfrm rot="10800000" flipV="1">
            <a:off x="1382135" y="4922603"/>
            <a:ext cx="364108" cy="79474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C36256D-DC5D-24F3-C830-DFD58CD3944D}"/>
              </a:ext>
            </a:extLst>
          </p:cNvPr>
          <p:cNvSpPr txBox="1"/>
          <p:nvPr/>
        </p:nvSpPr>
        <p:spPr>
          <a:xfrm>
            <a:off x="1230524" y="5184022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AA66AF60-FB53-0548-B64A-BFDE360E7D68}"/>
              </a:ext>
            </a:extLst>
          </p:cNvPr>
          <p:cNvCxnSpPr>
            <a:cxnSpLocks/>
            <a:stCxn id="14" idx="3"/>
            <a:endCxn id="28" idx="2"/>
          </p:cNvCxnSpPr>
          <p:nvPr/>
        </p:nvCxnSpPr>
        <p:spPr>
          <a:xfrm flipV="1">
            <a:off x="2968905" y="4486554"/>
            <a:ext cx="563199" cy="43605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91A6667-E10A-045C-D456-4BC3F8132642}"/>
              </a:ext>
            </a:extLst>
          </p:cNvPr>
          <p:cNvSpPr txBox="1"/>
          <p:nvPr/>
        </p:nvSpPr>
        <p:spPr>
          <a:xfrm>
            <a:off x="3105992" y="4671762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98AA7E-3940-E8ED-F5D0-0F384CD03D8B}"/>
              </a:ext>
            </a:extLst>
          </p:cNvPr>
          <p:cNvSpPr txBox="1"/>
          <p:nvPr/>
        </p:nvSpPr>
        <p:spPr>
          <a:xfrm>
            <a:off x="3079095" y="4055667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52173777;</a:t>
            </a:r>
          </a:p>
          <a:p>
            <a:pPr marL="0" marR="0" lvl="0" indent="0" algn="ctr" defTabSz="6858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4008519797</a:t>
            </a:r>
            <a:endParaRPr lang="en-US" altLang="zh-CN" sz="1100" b="0" i="0" u="none" strike="noStrike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94E2B6B2-50D2-4F07-1715-99973C9A0AF4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 rot="16200000" flipH="1">
            <a:off x="2209833" y="5227919"/>
            <a:ext cx="533067" cy="23758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7FD5B73-D6C2-1F0E-6A92-6774B815E504}"/>
              </a:ext>
            </a:extLst>
          </p:cNvPr>
          <p:cNvSpPr txBox="1"/>
          <p:nvPr/>
        </p:nvSpPr>
        <p:spPr>
          <a:xfrm>
            <a:off x="2231896" y="5190373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540061-CE4A-D571-12E7-BFA057CA47A0}"/>
              </a:ext>
            </a:extLst>
          </p:cNvPr>
          <p:cNvSpPr txBox="1"/>
          <p:nvPr/>
        </p:nvSpPr>
        <p:spPr>
          <a:xfrm>
            <a:off x="1764321" y="5613244"/>
            <a:ext cx="1661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美食 淮扬菜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5C2472-13B9-316C-2592-B7F5EC2A44AA}"/>
              </a:ext>
            </a:extLst>
          </p:cNvPr>
          <p:cNvSpPr/>
          <p:nvPr/>
        </p:nvSpPr>
        <p:spPr>
          <a:xfrm>
            <a:off x="6039123" y="4700432"/>
            <a:ext cx="122266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3151E4-D0A7-6657-F997-C65A878C5154}"/>
              </a:ext>
            </a:extLst>
          </p:cNvPr>
          <p:cNvSpPr txBox="1"/>
          <p:nvPr/>
        </p:nvSpPr>
        <p:spPr>
          <a:xfrm>
            <a:off x="6071835" y="4708193"/>
            <a:ext cx="1189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2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厨娘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淮扬菜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（天印大道店）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182CD07-1CE7-2850-C751-CBDDD0F4E08E}"/>
              </a:ext>
            </a:extLst>
          </p:cNvPr>
          <p:cNvSpPr txBox="1"/>
          <p:nvPr/>
        </p:nvSpPr>
        <p:spPr>
          <a:xfrm>
            <a:off x="4977305" y="4101638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118.863605</a:t>
            </a:r>
            <a:endParaRPr lang="en-US" altLang="zh-CN" sz="11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9CF4C2-A337-DB2D-85F0-12FE04D5D03D}"/>
              </a:ext>
            </a:extLst>
          </p:cNvPr>
          <p:cNvSpPr txBox="1"/>
          <p:nvPr/>
        </p:nvSpPr>
        <p:spPr>
          <a:xfrm>
            <a:off x="6251946" y="391944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31.947703</a:t>
            </a:r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001FAA36-B41A-BEAE-7688-B37DDCBDCB74}"/>
              </a:ext>
            </a:extLst>
          </p:cNvPr>
          <p:cNvCxnSpPr>
            <a:cxnSpLocks/>
            <a:stCxn id="32" idx="1"/>
            <a:endCxn id="36" idx="2"/>
          </p:cNvCxnSpPr>
          <p:nvPr/>
        </p:nvCxnSpPr>
        <p:spPr>
          <a:xfrm rot="10800000">
            <a:off x="5411881" y="4363249"/>
            <a:ext cx="627243" cy="5680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8020B64-3B6E-301D-5B34-9A1794277537}"/>
              </a:ext>
            </a:extLst>
          </p:cNvPr>
          <p:cNvSpPr txBox="1"/>
          <p:nvPr/>
        </p:nvSpPr>
        <p:spPr>
          <a:xfrm>
            <a:off x="5393219" y="4609469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经度</a:t>
            </a: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FA2C9D1B-8F1D-2E61-62F5-2755C565587D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rot="16200000" flipV="1">
            <a:off x="6390763" y="4440740"/>
            <a:ext cx="519382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94F72C0-5BEA-592B-138B-563AA1778443}"/>
              </a:ext>
            </a:extLst>
          </p:cNvPr>
          <p:cNvSpPr txBox="1"/>
          <p:nvPr/>
        </p:nvSpPr>
        <p:spPr>
          <a:xfrm>
            <a:off x="6414510" y="4330195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86F2A9C-E7AB-3728-3647-0839FECA8D1F}"/>
              </a:ext>
            </a:extLst>
          </p:cNvPr>
          <p:cNvSpPr txBox="1"/>
          <p:nvPr/>
        </p:nvSpPr>
        <p:spPr>
          <a:xfrm>
            <a:off x="4886744" y="5562985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lang="zh-CN" altLang="en-US" sz="110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天印大道</a:t>
            </a:r>
            <a:r>
              <a:rPr lang="en-US" altLang="zh-CN" sz="11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1139</a:t>
            </a:r>
            <a:r>
              <a:rPr lang="zh-CN" altLang="en-US" sz="110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  <a:p>
            <a:pPr algn="ctr" fontAlgn="ctr"/>
            <a:r>
              <a:rPr lang="zh-CN" altLang="en-US" sz="110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（近昌宁路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100" u="none" strike="noStrike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36" name="连接符: 曲线 39935">
            <a:extLst>
              <a:ext uri="{FF2B5EF4-FFF2-40B4-BE49-F238E27FC236}">
                <a16:creationId xmlns:a16="http://schemas.microsoft.com/office/drawing/2014/main" id="{6BDB76D4-ADC4-8619-8639-CF973FFB11BD}"/>
              </a:ext>
            </a:extLst>
          </p:cNvPr>
          <p:cNvCxnSpPr>
            <a:cxnSpLocks/>
            <a:stCxn id="32" idx="1"/>
            <a:endCxn id="63" idx="0"/>
          </p:cNvCxnSpPr>
          <p:nvPr/>
        </p:nvCxnSpPr>
        <p:spPr>
          <a:xfrm rot="10800000" flipV="1">
            <a:off x="5472803" y="4931265"/>
            <a:ext cx="566321" cy="63172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7" name="文本框 39936">
            <a:extLst>
              <a:ext uri="{FF2B5EF4-FFF2-40B4-BE49-F238E27FC236}">
                <a16:creationId xmlns:a16="http://schemas.microsoft.com/office/drawing/2014/main" id="{1B9F8422-33D2-B705-3277-47ABF3B6B616}"/>
              </a:ext>
            </a:extLst>
          </p:cNvPr>
          <p:cNvSpPr txBox="1"/>
          <p:nvPr/>
        </p:nvSpPr>
        <p:spPr>
          <a:xfrm>
            <a:off x="5393219" y="5101912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39938" name="连接符: 曲线 39937">
            <a:extLst>
              <a:ext uri="{FF2B5EF4-FFF2-40B4-BE49-F238E27FC236}">
                <a16:creationId xmlns:a16="http://schemas.microsoft.com/office/drawing/2014/main" id="{DD614688-3AF6-D766-63A9-8153EA7B19D5}"/>
              </a:ext>
            </a:extLst>
          </p:cNvPr>
          <p:cNvCxnSpPr>
            <a:cxnSpLocks/>
            <a:stCxn id="32" idx="3"/>
            <a:endCxn id="39940" idx="2"/>
          </p:cNvCxnSpPr>
          <p:nvPr/>
        </p:nvCxnSpPr>
        <p:spPr>
          <a:xfrm flipV="1">
            <a:off x="7261784" y="4428742"/>
            <a:ext cx="584191" cy="50252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9" name="文本框 39938">
            <a:extLst>
              <a:ext uri="{FF2B5EF4-FFF2-40B4-BE49-F238E27FC236}">
                <a16:creationId xmlns:a16="http://schemas.microsoft.com/office/drawing/2014/main" id="{E049C216-0FC3-B59F-7446-E9D8C5B7301A}"/>
              </a:ext>
            </a:extLst>
          </p:cNvPr>
          <p:cNvSpPr txBox="1"/>
          <p:nvPr/>
        </p:nvSpPr>
        <p:spPr>
          <a:xfrm>
            <a:off x="7447254" y="4663668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</a:p>
        </p:txBody>
      </p:sp>
      <p:sp>
        <p:nvSpPr>
          <p:cNvPr id="39940" name="文本框 39939">
            <a:extLst>
              <a:ext uri="{FF2B5EF4-FFF2-40B4-BE49-F238E27FC236}">
                <a16:creationId xmlns:a16="http://schemas.microsoft.com/office/drawing/2014/main" id="{B3DDED53-C494-0B41-A045-AEF10048FC9B}"/>
              </a:ext>
            </a:extLst>
          </p:cNvPr>
          <p:cNvSpPr txBox="1"/>
          <p:nvPr/>
        </p:nvSpPr>
        <p:spPr>
          <a:xfrm>
            <a:off x="7335258" y="4167132"/>
            <a:ext cx="1021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025-52173777</a:t>
            </a:r>
          </a:p>
        </p:txBody>
      </p:sp>
      <p:cxnSp>
        <p:nvCxnSpPr>
          <p:cNvPr id="39941" name="连接符: 曲线 39940">
            <a:extLst>
              <a:ext uri="{FF2B5EF4-FFF2-40B4-BE49-F238E27FC236}">
                <a16:creationId xmlns:a16="http://schemas.microsoft.com/office/drawing/2014/main" id="{9AC9C755-4DA6-6408-434E-5557A68634AF}"/>
              </a:ext>
            </a:extLst>
          </p:cNvPr>
          <p:cNvCxnSpPr>
            <a:cxnSpLocks/>
            <a:stCxn id="35" idx="2"/>
            <a:endCxn id="39943" idx="0"/>
          </p:cNvCxnSpPr>
          <p:nvPr/>
        </p:nvCxnSpPr>
        <p:spPr>
          <a:xfrm rot="5400000">
            <a:off x="6395947" y="5431866"/>
            <a:ext cx="532870" cy="885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2" name="文本框 39941">
            <a:extLst>
              <a:ext uri="{FF2B5EF4-FFF2-40B4-BE49-F238E27FC236}">
                <a16:creationId xmlns:a16="http://schemas.microsoft.com/office/drawing/2014/main" id="{5B49D1B6-AD9A-8582-233D-0E8A1693938B}"/>
              </a:ext>
            </a:extLst>
          </p:cNvPr>
          <p:cNvSpPr txBox="1"/>
          <p:nvPr/>
        </p:nvSpPr>
        <p:spPr>
          <a:xfrm>
            <a:off x="6408066" y="5274037"/>
            <a:ext cx="59497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</a:p>
        </p:txBody>
      </p:sp>
      <p:sp>
        <p:nvSpPr>
          <p:cNvPr id="39943" name="文本框 39942">
            <a:extLst>
              <a:ext uri="{FF2B5EF4-FFF2-40B4-BE49-F238E27FC236}">
                <a16:creationId xmlns:a16="http://schemas.microsoft.com/office/drawing/2014/main" id="{57988183-8CF6-81F6-DC41-B0BD68098D82}"/>
              </a:ext>
            </a:extLst>
          </p:cNvPr>
          <p:cNvSpPr txBox="1"/>
          <p:nvPr/>
        </p:nvSpPr>
        <p:spPr>
          <a:xfrm>
            <a:off x="6028444" y="5702728"/>
            <a:ext cx="12590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美食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其他地方菜</a:t>
            </a:r>
          </a:p>
        </p:txBody>
      </p:sp>
      <p:cxnSp>
        <p:nvCxnSpPr>
          <p:cNvPr id="39944" name="直接连接符 39943">
            <a:extLst>
              <a:ext uri="{FF2B5EF4-FFF2-40B4-BE49-F238E27FC236}">
                <a16:creationId xmlns:a16="http://schemas.microsoft.com/office/drawing/2014/main" id="{3662D52F-43DA-B3F8-8570-B924E527FC00}"/>
              </a:ext>
            </a:extLst>
          </p:cNvPr>
          <p:cNvCxnSpPr>
            <a:cxnSpLocks/>
          </p:cNvCxnSpPr>
          <p:nvPr/>
        </p:nvCxnSpPr>
        <p:spPr>
          <a:xfrm flipH="1" flipV="1">
            <a:off x="2210470" y="2878318"/>
            <a:ext cx="2525095" cy="10675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5" name="文本框 39944">
            <a:extLst>
              <a:ext uri="{FF2B5EF4-FFF2-40B4-BE49-F238E27FC236}">
                <a16:creationId xmlns:a16="http://schemas.microsoft.com/office/drawing/2014/main" id="{8B68932F-A06B-10AC-27D6-712261972948}"/>
              </a:ext>
            </a:extLst>
          </p:cNvPr>
          <p:cNvSpPr txBox="1"/>
          <p:nvPr/>
        </p:nvSpPr>
        <p:spPr>
          <a:xfrm>
            <a:off x="3018185" y="5906540"/>
            <a:ext cx="1290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来源：大众点评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9946" name="文本框 39945">
            <a:extLst>
              <a:ext uri="{FF2B5EF4-FFF2-40B4-BE49-F238E27FC236}">
                <a16:creationId xmlns:a16="http://schemas.microsoft.com/office/drawing/2014/main" id="{82E25584-590A-AA5B-AE69-40FC07BB4F16}"/>
              </a:ext>
            </a:extLst>
          </p:cNvPr>
          <p:cNvSpPr txBox="1"/>
          <p:nvPr/>
        </p:nvSpPr>
        <p:spPr>
          <a:xfrm>
            <a:off x="7473110" y="5902906"/>
            <a:ext cx="1021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来源：美团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9949" name="矩形 39948">
            <a:extLst>
              <a:ext uri="{FF2B5EF4-FFF2-40B4-BE49-F238E27FC236}">
                <a16:creationId xmlns:a16="http://schemas.microsoft.com/office/drawing/2014/main" id="{95ACBC28-C69A-48B6-83E2-F3C2167A3B64}"/>
              </a:ext>
            </a:extLst>
          </p:cNvPr>
          <p:cNvSpPr/>
          <p:nvPr/>
        </p:nvSpPr>
        <p:spPr>
          <a:xfrm>
            <a:off x="3916987" y="2511701"/>
            <a:ext cx="4745053" cy="98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不同来源的兴趣点数据存在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冗余与不一致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，影响了用户体验，阻碍了数据在城市分析和商业智能等领域的深度应用。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50" name="矩形 39949">
            <a:extLst>
              <a:ext uri="{FF2B5EF4-FFF2-40B4-BE49-F238E27FC236}">
                <a16:creationId xmlns:a16="http://schemas.microsoft.com/office/drawing/2014/main" id="{E69AE00B-BDF2-B534-E195-6ECC7F90C143}"/>
              </a:ext>
            </a:extLst>
          </p:cNvPr>
          <p:cNvSpPr/>
          <p:nvPr/>
        </p:nvSpPr>
        <p:spPr>
          <a:xfrm>
            <a:off x="3916988" y="2157035"/>
            <a:ext cx="4572000" cy="372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同一个兴趣点的属性信息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分布在不同来源中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54" name="图片 39953">
            <a:extLst>
              <a:ext uri="{FF2B5EF4-FFF2-40B4-BE49-F238E27FC236}">
                <a16:creationId xmlns:a16="http://schemas.microsoft.com/office/drawing/2014/main" id="{F91D5534-1464-906D-A0A4-A391851CAD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3" y="5498916"/>
            <a:ext cx="407624" cy="407624"/>
          </a:xfrm>
          <a:prstGeom prst="rect">
            <a:avLst/>
          </a:prstGeom>
          <a:effectLst/>
        </p:spPr>
      </p:pic>
      <p:pic>
        <p:nvPicPr>
          <p:cNvPr id="39955" name="图片 39954">
            <a:extLst>
              <a:ext uri="{FF2B5EF4-FFF2-40B4-BE49-F238E27FC236}">
                <a16:creationId xmlns:a16="http://schemas.microsoft.com/office/drawing/2014/main" id="{728EF3A4-FB5C-54B8-40DC-28CC81B87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68" y="5498916"/>
            <a:ext cx="406800" cy="4068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01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兴趣点实体解析</a:t>
            </a:r>
          </a:p>
        </p:txBody>
      </p:sp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5" y="2194320"/>
            <a:ext cx="1080000" cy="35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11697"/>
              </p:ext>
            </p:extLst>
          </p:nvPr>
        </p:nvGraphicFramePr>
        <p:xfrm>
          <a:off x="1398367" y="2194320"/>
          <a:ext cx="6686453" cy="12878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1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5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经度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79927" marR="79927" marT="39964" marB="399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春丽盖浇饭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118.789809</a:t>
                      </a:r>
                    </a:p>
                  </a:txBody>
                  <a:tcPr marL="6661" marR="6661" marT="66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32.046028</a:t>
                      </a:r>
                    </a:p>
                  </a:txBody>
                  <a:tcPr marL="6661" marR="6661" marT="66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新街口地区相府营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近苏苑大厦</a:t>
                      </a:r>
                    </a:p>
                  </a:txBody>
                  <a:tcPr marL="6661" marR="6661" marT="6661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美食 快餐简餐</a:t>
                      </a:r>
                    </a:p>
                  </a:txBody>
                  <a:tcPr marL="79927" marR="79927" marT="39964" marB="399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新东新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118.83433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31.95151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东山镇上元大街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号国贸大厦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楼近萃文路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美食 南京</a:t>
                      </a:r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江浙菜</a:t>
                      </a:r>
                    </a:p>
                  </a:txBody>
                  <a:tcPr marL="79927" marR="79927" marT="39964" marB="399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好又多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118.837563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31.914929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殷巷殷富街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超市</a:t>
                      </a:r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便利店</a:t>
                      </a:r>
                    </a:p>
                  </a:txBody>
                  <a:tcPr marL="79927" marR="79927" marT="39964" marB="399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27" marR="79927" marT="39964" marB="399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9927" marR="79927" marT="39964" marB="39964" anchor="ctr"/>
                </a:tc>
                <a:extLst>
                  <a:ext uri="{0D108BD9-81ED-4DB2-BD59-A6C34878D82A}">
                    <a16:rowId xmlns:a16="http://schemas.microsoft.com/office/drawing/2014/main" val="353549775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381007"/>
              </p:ext>
            </p:extLst>
          </p:nvPr>
        </p:nvGraphicFramePr>
        <p:xfrm>
          <a:off x="1388760" y="3958589"/>
          <a:ext cx="6703680" cy="1356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3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经度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80591" marR="80591" marT="40296" marB="4029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春丽盖浇饭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118.800441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32.055814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相府营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（近苏苑大厦）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美食 盖浇饭</a:t>
                      </a:r>
                    </a:p>
                  </a:txBody>
                  <a:tcPr marL="80591" marR="80591" marT="40296" marB="4029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新东新品之源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118.834533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31.951498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上元大街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号国贸大厦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楼（近萃文路）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美食 创意</a:t>
                      </a:r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概念菜</a:t>
                      </a:r>
                    </a:p>
                  </a:txBody>
                  <a:tcPr marL="80591" marR="80591" marT="40296" marB="4029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好又多超市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118.838136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31.90917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超市便利</a:t>
                      </a:r>
                    </a:p>
                  </a:txBody>
                  <a:tcPr marL="80591" marR="80591" marT="40296" marB="4029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591" marR="80591" marT="40296" marB="40296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591" marR="80591" marT="40296" marB="40296" anchor="ctr"/>
                </a:tc>
                <a:extLst>
                  <a:ext uri="{0D108BD9-81ED-4DB2-BD59-A6C34878D82A}">
                    <a16:rowId xmlns:a16="http://schemas.microsoft.com/office/drawing/2014/main" val="2750596241"/>
                  </a:ext>
                </a:extLst>
              </a:tr>
            </a:tbl>
          </a:graphicData>
        </a:graphic>
      </p:graphicFrame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5" y="3958589"/>
            <a:ext cx="1080000" cy="39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BFCA57-ED18-E574-3998-D607DEBE886E}"/>
              </a:ext>
            </a:extLst>
          </p:cNvPr>
          <p:cNvSpPr txBox="1"/>
          <p:nvPr/>
        </p:nvSpPr>
        <p:spPr>
          <a:xfrm>
            <a:off x="53670" y="1012999"/>
            <a:ext cx="91440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兴趣点实体解析：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发现和关联来自不同数据源并指向同一物理世界实体的记录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例：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8E58340-07E4-816E-799C-E9F35FDD5217}"/>
              </a:ext>
            </a:extLst>
          </p:cNvPr>
          <p:cNvCxnSpPr>
            <a:cxnSpLocks/>
          </p:cNvCxnSpPr>
          <p:nvPr/>
        </p:nvCxnSpPr>
        <p:spPr>
          <a:xfrm>
            <a:off x="8093312" y="2574083"/>
            <a:ext cx="11993" cy="1839131"/>
          </a:xfrm>
          <a:prstGeom prst="bentConnector3">
            <a:avLst>
              <a:gd name="adj1" fmla="val 168842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D246ACC0-E026-BD62-C6A4-AC099CCA6B2B}"/>
              </a:ext>
            </a:extLst>
          </p:cNvPr>
          <p:cNvCxnSpPr>
            <a:cxnSpLocks/>
          </p:cNvCxnSpPr>
          <p:nvPr/>
        </p:nvCxnSpPr>
        <p:spPr>
          <a:xfrm>
            <a:off x="8083407" y="2844909"/>
            <a:ext cx="22770" cy="1866965"/>
          </a:xfrm>
          <a:prstGeom prst="bentConnector3">
            <a:avLst>
              <a:gd name="adj1" fmla="val 18067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A187C900-FBF6-4EF1-C7E5-0674725C398F}"/>
              </a:ext>
            </a:extLst>
          </p:cNvPr>
          <p:cNvCxnSpPr>
            <a:cxnSpLocks/>
          </p:cNvCxnSpPr>
          <p:nvPr/>
        </p:nvCxnSpPr>
        <p:spPr>
          <a:xfrm>
            <a:off x="8088504" y="3115355"/>
            <a:ext cx="22423" cy="1829318"/>
          </a:xfrm>
          <a:prstGeom prst="bentConnector3">
            <a:avLst>
              <a:gd name="adj1" fmla="val 285262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5A2D96C-CD9E-7437-CDCC-C032C6FE72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0336" y="2863852"/>
            <a:ext cx="253142" cy="2531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6FC059-F58F-3F13-F90A-62E2288118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47" y="2293869"/>
            <a:ext cx="301453" cy="301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78926D-A79D-14AF-1A9A-1A914F94DC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69" y="2559685"/>
            <a:ext cx="301453" cy="30145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B6EDA83-A0B8-DFCA-6161-07FD605D5B28}"/>
              </a:ext>
            </a:extLst>
          </p:cNvPr>
          <p:cNvGrpSpPr/>
          <p:nvPr/>
        </p:nvGrpSpPr>
        <p:grpSpPr>
          <a:xfrm>
            <a:off x="938170" y="5685384"/>
            <a:ext cx="7421245" cy="656590"/>
            <a:chOff x="939997" y="5494270"/>
            <a:chExt cx="9530056" cy="65649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19AE959-67DD-2B3D-63E9-30012CB6663C}"/>
                </a:ext>
              </a:extLst>
            </p:cNvPr>
            <p:cNvSpPr/>
            <p:nvPr/>
          </p:nvSpPr>
          <p:spPr>
            <a:xfrm>
              <a:off x="939997" y="5494270"/>
              <a:ext cx="9530056" cy="6564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96D96F2-DA36-A3F7-2929-193F46C289B1}"/>
                </a:ext>
              </a:extLst>
            </p:cNvPr>
            <p:cNvSpPr txBox="1"/>
            <p:nvPr/>
          </p:nvSpPr>
          <p:spPr>
            <a:xfrm>
              <a:off x="939997" y="5504428"/>
              <a:ext cx="9530056" cy="6107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ts val="2460"/>
                </a:lnSpc>
              </a:pPr>
              <a:r>
                <a:rPr lang="zh-CN" altLang="en-US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兴趣点实体解析的结果为数据融合、数据清洗等工作提供了基础，</a:t>
              </a:r>
              <a:endPara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ts val="2460"/>
                </a:lnSpc>
              </a:pPr>
              <a:r>
                <a:rPr lang="zh-CN" altLang="en-US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是实现多源数据有效整合的前提。</a:t>
              </a:r>
            </a:p>
          </p:txBody>
        </p:sp>
      </p:grp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8E232E9-9E00-1EDD-5165-286F3D5D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AD31-BE08-EB90-3390-92152CEA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>
            <a:extLst>
              <a:ext uri="{FF2B5EF4-FFF2-40B4-BE49-F238E27FC236}">
                <a16:creationId xmlns:a16="http://schemas.microsoft.com/office/drawing/2014/main" id="{461D485C-3576-4512-E018-895F8ED8EDC5}"/>
              </a:ext>
            </a:extLst>
          </p:cNvPr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>
            <a:extLst>
              <a:ext uri="{FF2B5EF4-FFF2-40B4-BE49-F238E27FC236}">
                <a16:creationId xmlns:a16="http://schemas.microsoft.com/office/drawing/2014/main" id="{9681B3D8-2219-6FC1-0EA4-77E5F3A40E8C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>
            <a:extLst>
              <a:ext uri="{FF2B5EF4-FFF2-40B4-BE49-F238E27FC236}">
                <a16:creationId xmlns:a16="http://schemas.microsoft.com/office/drawing/2014/main" id="{A9871662-0B9F-C802-CF8C-31E7ABCC6903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>
            <a:extLst>
              <a:ext uri="{FF2B5EF4-FFF2-40B4-BE49-F238E27FC236}">
                <a16:creationId xmlns:a16="http://schemas.microsoft.com/office/drawing/2014/main" id="{B463735C-2B81-7766-891F-2FA8F7F81F6F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0F9FA908-626A-DE71-C7DB-27C872A3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研究现状：兴趣点实体解析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C0D36D-0C96-F4C0-71E5-20ABD9467EA4}"/>
              </a:ext>
            </a:extLst>
          </p:cNvPr>
          <p:cNvSpPr txBox="1"/>
          <p:nvPr/>
        </p:nvSpPr>
        <p:spPr>
          <a:xfrm>
            <a:off x="327025" y="1003482"/>
            <a:ext cx="56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典型代表：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2CCA23-3276-7167-0B1B-741FB503EACA}"/>
              </a:ext>
            </a:extLst>
          </p:cNvPr>
          <p:cNvSpPr/>
          <p:nvPr/>
        </p:nvSpPr>
        <p:spPr>
          <a:xfrm>
            <a:off x="422474" y="1919855"/>
            <a:ext cx="8282835" cy="53806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Isaj S, Pedersen T B, Zimányi E. Multi-source spatial entity linkage[J]. IEEE Transactions on Knowledge and Data Engineering (TKDE). 2022.1344-1358.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E941EF-F27F-3447-4BA5-187CD84CC7F9}"/>
              </a:ext>
            </a:extLst>
          </p:cNvPr>
          <p:cNvSpPr/>
          <p:nvPr/>
        </p:nvSpPr>
        <p:spPr>
          <a:xfrm>
            <a:off x="412851" y="1536712"/>
            <a:ext cx="1731746" cy="37196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charset="0"/>
              </a:rPr>
              <a:t>基于规则的方法：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4BAD395-9546-870C-17BA-9D7971F0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1041400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AFF23513-09E9-1456-D322-F683278D842A}"/>
              </a:ext>
            </a:extLst>
          </p:cNvPr>
          <p:cNvSpPr/>
          <p:nvPr/>
        </p:nvSpPr>
        <p:spPr>
          <a:xfrm>
            <a:off x="4034158" y="1226775"/>
            <a:ext cx="4692774" cy="657290"/>
          </a:xfrm>
          <a:prstGeom prst="wedgeRectCallout">
            <a:avLst>
              <a:gd name="adj1" fmla="val -30073"/>
              <a:gd name="adj2" fmla="val 65032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</a:t>
            </a:r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预先设定的规则与逻辑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，对实体对的相似程度加以评估，进而作出是否匹配的判断。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DB17C8-1BB5-A7DA-39B9-DD1510835B90}"/>
              </a:ext>
            </a:extLst>
          </p:cNvPr>
          <p:cNvSpPr/>
          <p:nvPr/>
        </p:nvSpPr>
        <p:spPr>
          <a:xfrm>
            <a:off x="422474" y="3412182"/>
            <a:ext cx="8282835" cy="77175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Shah, Setu, Meduri Vamsi, et al. GEM: An efficient entity matching framework for geospatial data[C]. In Proceedings of the International Conference on Advances in Geographic Information Systems (SIGSPATIAL). 2021. 346 – 349.</a:t>
            </a:r>
          </a:p>
          <a:p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A23892-2F9E-1829-6463-4D365927AAF3}"/>
              </a:ext>
            </a:extLst>
          </p:cNvPr>
          <p:cNvSpPr/>
          <p:nvPr/>
        </p:nvSpPr>
        <p:spPr>
          <a:xfrm>
            <a:off x="412850" y="3029039"/>
            <a:ext cx="2565299" cy="37202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charset="0"/>
              </a:rPr>
              <a:t>基于机器学习模型的方法：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83AC65-BF54-C8BD-1097-D9DC54F4CEDC}"/>
              </a:ext>
            </a:extLst>
          </p:cNvPr>
          <p:cNvSpPr/>
          <p:nvPr/>
        </p:nvSpPr>
        <p:spPr>
          <a:xfrm>
            <a:off x="422474" y="5129825"/>
            <a:ext cx="8282835" cy="6809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Balsebre P, Yao D, Cong G, et al. Geospatial entity resolution[C]. In Proceedings of the ACM Web Conference (WWW). 2022. 3061-3070.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D15FD5-E689-395C-B52D-7E84439EC162}"/>
              </a:ext>
            </a:extLst>
          </p:cNvPr>
          <p:cNvSpPr/>
          <p:nvPr/>
        </p:nvSpPr>
        <p:spPr>
          <a:xfrm>
            <a:off x="412851" y="4746682"/>
            <a:ext cx="2762149" cy="37202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charset="0"/>
              </a:rPr>
              <a:t>基于预训练语言模型的方法：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charset="0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A10E130C-1877-174C-7B2F-9954121B7B4B}"/>
              </a:ext>
            </a:extLst>
          </p:cNvPr>
          <p:cNvSpPr/>
          <p:nvPr/>
        </p:nvSpPr>
        <p:spPr>
          <a:xfrm>
            <a:off x="4278063" y="2849940"/>
            <a:ext cx="4453187" cy="581916"/>
          </a:xfrm>
          <a:prstGeom prst="wedgeRectCallout">
            <a:avLst>
              <a:gd name="adj1" fmla="val -30614"/>
              <a:gd name="adj2" fmla="val 6042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结合兴趣点的地理空间特征与文本特征，</a:t>
            </a:r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借助机器学习算法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完成分类与标注。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B5DD4354-1182-9389-C249-13946A7D69F9}"/>
              </a:ext>
            </a:extLst>
          </p:cNvPr>
          <p:cNvSpPr/>
          <p:nvPr/>
        </p:nvSpPr>
        <p:spPr>
          <a:xfrm>
            <a:off x="4364863" y="4564217"/>
            <a:ext cx="4366286" cy="581916"/>
          </a:xfrm>
          <a:prstGeom prst="wedgeRectCallout">
            <a:avLst>
              <a:gd name="adj1" fmla="val -30614"/>
              <a:gd name="adj2" fmla="val 6042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视作</a:t>
            </a:r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序列对分类任务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，通过在训练数据上进行微调，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生成能够反映上下文信息的嵌入。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868870DD-8554-FC31-24C0-C2ADFC9A5E2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B6E62B-4DEC-4954-AD3A-658470571C9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A7F888-EFB2-2890-0FE0-AFED40115A60}"/>
              </a:ext>
            </a:extLst>
          </p:cNvPr>
          <p:cNvSpPr txBox="1"/>
          <p:nvPr/>
        </p:nvSpPr>
        <p:spPr>
          <a:xfrm>
            <a:off x="4783869" y="2446655"/>
            <a:ext cx="4118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手工规则难以适应复杂场景且阈值确定困难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42DC7A-CBD1-CDE1-7DB0-CD986DD05FD0}"/>
              </a:ext>
            </a:extLst>
          </p:cNvPr>
          <p:cNvSpPr txBox="1"/>
          <p:nvPr/>
        </p:nvSpPr>
        <p:spPr>
          <a:xfrm>
            <a:off x="3166201" y="4163854"/>
            <a:ext cx="5693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受限于手工特征工程，难以有效捕捉深层语义及处理模糊匹配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506DDE-A296-1AA6-D72F-6AD4493E9D07}"/>
              </a:ext>
            </a:extLst>
          </p:cNvPr>
          <p:cNvSpPr txBox="1"/>
          <p:nvPr/>
        </p:nvSpPr>
        <p:spPr>
          <a:xfrm>
            <a:off x="4734110" y="5821867"/>
            <a:ext cx="414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需要大量任务特定的标注数据进行微调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对于训练数据中未包含的实体鲁棒性较差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AC40C3-7D02-754A-E20E-AAAFCB007886}"/>
              </a:ext>
            </a:extLst>
          </p:cNvPr>
          <p:cNvSpPr txBox="1"/>
          <p:nvPr/>
        </p:nvSpPr>
        <p:spPr>
          <a:xfrm>
            <a:off x="3115400" y="4771002"/>
            <a:ext cx="84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(SOTA)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6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引入大语言模型技术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1041400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灯片编号占位符 3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B6E62B-4DEC-4954-AD3A-658470571C9E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13" y="1174459"/>
            <a:ext cx="4171813" cy="17349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326390" y="2924810"/>
            <a:ext cx="4171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大语言模型发展时间线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25" y="1174115"/>
            <a:ext cx="4099560" cy="17354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4645025" y="2924810"/>
            <a:ext cx="40995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大语言模型的海量预训练数据</a:t>
            </a:r>
          </a:p>
        </p:txBody>
      </p:sp>
      <p:sp>
        <p:nvSpPr>
          <p:cNvPr id="12" name="矩形: 圆角 4"/>
          <p:cNvSpPr/>
          <p:nvPr/>
        </p:nvSpPr>
        <p:spPr>
          <a:xfrm>
            <a:off x="210820" y="3265805"/>
            <a:ext cx="2891155" cy="293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LLM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进行兴趣点实体解析示例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1455" y="3730625"/>
          <a:ext cx="4170680" cy="69723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9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74266" marR="74266" marT="37133" marB="371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经度</a:t>
                      </a:r>
                    </a:p>
                  </a:txBody>
                  <a:tcPr marL="74266" marR="74266" marT="37133" marB="371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</a:p>
                  </a:txBody>
                  <a:tcPr marL="74266" marR="74266" marT="37133" marB="371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4266" marR="74266" marT="37133" marB="371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4266" marR="74266" marT="37133" marB="371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星巴克</a:t>
                      </a:r>
                    </a:p>
                  </a:txBody>
                  <a:tcPr marL="74266" marR="74266" marT="37133" marB="3713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118.820596</a:t>
                      </a:r>
                    </a:p>
                  </a:txBody>
                  <a:tcPr marL="6189" marR="6189" marT="61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31.92901</a:t>
                      </a:r>
                    </a:p>
                  </a:txBody>
                  <a:tcPr marL="6189" marR="6189" marT="61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双龙大道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1698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号</a:t>
                      </a:r>
                    </a:p>
                    <a:p>
                      <a:pPr algn="ctr" fontAlgn="ctr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楼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133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号商铺</a:t>
                      </a:r>
                    </a:p>
                  </a:txBody>
                  <a:tcPr marL="6189" marR="6189" marT="61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餐饮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咖啡</a:t>
                      </a:r>
                    </a:p>
                  </a:txBody>
                  <a:tcPr marL="74266" marR="74266" marT="37133" marB="371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10820" y="4580255"/>
          <a:ext cx="4171315" cy="77851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经度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4882" marR="74882" marT="37442" marB="3744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星巴克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118.820728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31.92814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双龙大道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1698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号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景枫中心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楼</a:t>
                      </a:r>
                    </a:p>
                  </a:txBody>
                  <a:tcPr marL="74882" marR="74882" marT="37442" marB="3744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饮品</a:t>
                      </a:r>
                      <a:r>
                        <a:rPr lang="en-US" altLang="zh-CN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altLang="en-US" sz="10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咖啡</a:t>
                      </a:r>
                    </a:p>
                  </a:txBody>
                  <a:tcPr marL="74882" marR="74882" marT="37442" marB="3744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矩形: 圆角 27"/>
          <p:cNvSpPr/>
          <p:nvPr/>
        </p:nvSpPr>
        <p:spPr>
          <a:xfrm>
            <a:off x="4810760" y="3815080"/>
            <a:ext cx="4098925" cy="5391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02409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15896" y="3852659"/>
            <a:ext cx="4267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 the Following two entities refer to the same real-world entity?</a:t>
            </a:r>
            <a:endParaRPr lang="en-US" altLang="zh-CN" sz="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Entity 1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星巴克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双龙大道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1698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号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楼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133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号商铺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餐饮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咖啡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locate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 (118.820596,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31.92901)</a:t>
            </a:r>
            <a:endParaRPr lang="en-US" altLang="zh-CN" sz="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Entity 2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星巴克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双龙大道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1698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号景枫中心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楼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饮品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咖啡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locate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at (118.820728,</a:t>
            </a:r>
            <a:r>
              <a:rPr lang="zh-CN" altLang="en-US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31.92814)</a:t>
            </a:r>
          </a:p>
        </p:txBody>
      </p:sp>
      <p:cxnSp>
        <p:nvCxnSpPr>
          <p:cNvPr id="15" name="肘形连接符 14"/>
          <p:cNvCxnSpPr/>
          <p:nvPr/>
        </p:nvCxnSpPr>
        <p:spPr>
          <a:xfrm flipV="1">
            <a:off x="4382135" y="4231640"/>
            <a:ext cx="433705" cy="720000"/>
          </a:xfrm>
          <a:prstGeom prst="bentConnector3">
            <a:avLst>
              <a:gd name="adj1" fmla="val 50073"/>
            </a:avLst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382135" y="4044315"/>
            <a:ext cx="432000" cy="381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: 圆角 4"/>
          <p:cNvSpPr/>
          <p:nvPr/>
        </p:nvSpPr>
        <p:spPr>
          <a:xfrm>
            <a:off x="4799330" y="3531870"/>
            <a:ext cx="1005840" cy="293370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提示示例</a:t>
            </a:r>
          </a:p>
        </p:txBody>
      </p:sp>
      <p:sp>
        <p:nvSpPr>
          <p:cNvPr id="18" name="矩形 17"/>
          <p:cNvSpPr/>
          <p:nvPr/>
        </p:nvSpPr>
        <p:spPr>
          <a:xfrm>
            <a:off x="4815729" y="4989633"/>
            <a:ext cx="889000" cy="342265"/>
          </a:xfrm>
          <a:prstGeom prst="rect">
            <a:avLst/>
          </a:prstGeom>
          <a:solidFill>
            <a:schemeClr val="bg1"/>
          </a:solidFill>
          <a:ln w="25400">
            <a:solidFill>
              <a:srgbClr val="02409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LLM</a:t>
            </a:r>
          </a:p>
        </p:txBody>
      </p:sp>
      <p:sp>
        <p:nvSpPr>
          <p:cNvPr id="21" name="箭头: 下 39942"/>
          <p:cNvSpPr/>
          <p:nvPr/>
        </p:nvSpPr>
        <p:spPr>
          <a:xfrm flipH="1">
            <a:off x="5075555" y="4399280"/>
            <a:ext cx="328295" cy="528955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bg1"/>
          </a:solidFill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824234" y="5008682"/>
            <a:ext cx="2085778" cy="320675"/>
            <a:chOff x="4233328" y="4553029"/>
            <a:chExt cx="2085778" cy="320675"/>
          </a:xfrm>
        </p:grpSpPr>
        <p:sp>
          <p:nvSpPr>
            <p:cNvPr id="23" name="矩形: 圆角 43"/>
            <p:cNvSpPr/>
            <p:nvPr/>
          </p:nvSpPr>
          <p:spPr>
            <a:xfrm>
              <a:off x="4233328" y="4553029"/>
              <a:ext cx="2085778" cy="3206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rgbClr val="02409A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33603" y="4577476"/>
              <a:ext cx="207915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Yes, they are the same entity.</a:t>
              </a:r>
            </a:p>
          </p:txBody>
        </p:sp>
      </p:grpSp>
      <p:sp>
        <p:nvSpPr>
          <p:cNvPr id="25" name="箭头: 下 39942"/>
          <p:cNvSpPr/>
          <p:nvPr/>
        </p:nvSpPr>
        <p:spPr>
          <a:xfrm rot="16200000" flipH="1">
            <a:off x="6108700" y="4699000"/>
            <a:ext cx="319405" cy="909320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bg1"/>
          </a:solidFill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098675" y="5629910"/>
            <a:ext cx="972185" cy="9398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优势</a:t>
            </a:r>
          </a:p>
        </p:txBody>
      </p:sp>
      <p:sp>
        <p:nvSpPr>
          <p:cNvPr id="27" name="左大括号 26"/>
          <p:cNvSpPr/>
          <p:nvPr/>
        </p:nvSpPr>
        <p:spPr>
          <a:xfrm>
            <a:off x="2987040" y="5747385"/>
            <a:ext cx="368935" cy="640715"/>
          </a:xfrm>
          <a:prstGeom prst="leftBrac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4"/>
          <p:cNvSpPr/>
          <p:nvPr/>
        </p:nvSpPr>
        <p:spPr>
          <a:xfrm>
            <a:off x="3329305" y="5629910"/>
            <a:ext cx="2927985" cy="293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、显著降低对标注数据的依赖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: 圆角 4"/>
          <p:cNvSpPr/>
          <p:nvPr/>
        </p:nvSpPr>
        <p:spPr>
          <a:xfrm>
            <a:off x="3329305" y="6225540"/>
            <a:ext cx="2927985" cy="293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、提升对未见实体的处理鲁棒性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4"/>
          <p:cNvSpPr/>
          <p:nvPr/>
        </p:nvSpPr>
        <p:spPr>
          <a:xfrm>
            <a:off x="1824990" y="6161405"/>
            <a:ext cx="3296920" cy="275590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824990" y="6144895"/>
                <a:ext cx="341439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1400" b="1" i="1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1200" b="1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</a:t>
                </a:r>
                <a:r>
                  <a:rPr lang="en-US" altLang="zh-CN" sz="1400" b="1" i="1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都认为是匹配的兴趣点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90" y="6144895"/>
                <a:ext cx="3414395" cy="3067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5791835" y="3777615"/>
            <a:ext cx="2498090" cy="1940560"/>
          </a:xfrm>
          <a:prstGeom prst="rect">
            <a:avLst/>
          </a:prstGeom>
          <a:noFill/>
          <a:ln>
            <a:solidFill>
              <a:srgbClr val="698ED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51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22300" y="142874"/>
            <a:ext cx="8342188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挑战一</a:t>
            </a: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4B6E62B-4DEC-4954-AD3A-658470571C9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3860" y="843915"/>
            <a:ext cx="8281670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大语言模型对兴趣点实体的空间语义理解存在短板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84860" y="1948180"/>
            <a:ext cx="1529715" cy="612000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在海量文本数据上预训练的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4"/>
          <p:cNvSpPr/>
          <p:nvPr/>
        </p:nvSpPr>
        <p:spPr>
          <a:xfrm>
            <a:off x="2856865" y="1437005"/>
            <a:ext cx="1687830" cy="576000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精通自然语义的</a:t>
            </a: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模式与含义</a:t>
            </a:r>
          </a:p>
        </p:txBody>
      </p:sp>
      <p:sp>
        <p:nvSpPr>
          <p:cNvPr id="10" name="矩形: 圆角 4"/>
          <p:cNvSpPr/>
          <p:nvPr/>
        </p:nvSpPr>
        <p:spPr>
          <a:xfrm>
            <a:off x="2857500" y="2497455"/>
            <a:ext cx="1798320" cy="57467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理解和推理空间语义存在固有局限</a:t>
            </a:r>
          </a:p>
        </p:txBody>
      </p:sp>
      <p:cxnSp>
        <p:nvCxnSpPr>
          <p:cNvPr id="11" name="肘形连接符 10"/>
          <p:cNvCxnSpPr/>
          <p:nvPr/>
        </p:nvCxnSpPr>
        <p:spPr>
          <a:xfrm flipV="1">
            <a:off x="2314575" y="1725295"/>
            <a:ext cx="542290" cy="528955"/>
          </a:xfrm>
          <a:prstGeom prst="bentConnector3">
            <a:avLst>
              <a:gd name="adj1" fmla="val 50000"/>
            </a:avLst>
          </a:prstGeom>
          <a:ln w="25400">
            <a:solidFill>
              <a:srgbClr val="02409A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cxnSpLocks/>
            <a:stCxn id="7" idx="3"/>
            <a:endCxn id="10" idx="1"/>
          </p:cNvCxnSpPr>
          <p:nvPr/>
        </p:nvCxnSpPr>
        <p:spPr>
          <a:xfrm>
            <a:off x="2314575" y="2254180"/>
            <a:ext cx="542925" cy="530613"/>
          </a:xfrm>
          <a:prstGeom prst="bentConnector3">
            <a:avLst>
              <a:gd name="adj1" fmla="val 50000"/>
            </a:avLst>
          </a:prstGeom>
          <a:ln w="25400">
            <a:solidFill>
              <a:srgbClr val="02409A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: 圆角 4"/>
          <p:cNvSpPr/>
          <p:nvPr/>
        </p:nvSpPr>
        <p:spPr>
          <a:xfrm>
            <a:off x="5287010" y="1443355"/>
            <a:ext cx="2720340" cy="57467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难以从坐标或地址中精确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理解兴趣点实体的空间语义</a:t>
            </a:r>
            <a:endParaRPr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肘形连接符 20"/>
          <p:cNvCxnSpPr>
            <a:cxnSpLocks/>
            <a:stCxn id="10" idx="3"/>
            <a:endCxn id="18" idx="1"/>
          </p:cNvCxnSpPr>
          <p:nvPr/>
        </p:nvCxnSpPr>
        <p:spPr>
          <a:xfrm flipV="1">
            <a:off x="4655820" y="1730693"/>
            <a:ext cx="631190" cy="1054100"/>
          </a:xfrm>
          <a:prstGeom prst="bentConnector3">
            <a:avLst>
              <a:gd name="adj1" fmla="val 50000"/>
            </a:avLst>
          </a:prstGeom>
          <a:ln w="25400">
            <a:solidFill>
              <a:srgbClr val="02409A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: 圆角 4"/>
          <p:cNvSpPr/>
          <p:nvPr/>
        </p:nvSpPr>
        <p:spPr>
          <a:xfrm>
            <a:off x="5312410" y="2497455"/>
            <a:ext cx="2704465" cy="574675"/>
          </a:xfrm>
          <a:prstGeom prst="roundRect">
            <a:avLst>
              <a:gd name="adj" fmla="val 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12410" y="2522220"/>
            <a:ext cx="2705100" cy="574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空间邻近性、拓扑关系(包含、相交)以及隐含的功能区域所属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95795" y="1718310"/>
            <a:ext cx="724535" cy="226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4"/>
          <p:cNvSpPr/>
          <p:nvPr/>
        </p:nvSpPr>
        <p:spPr>
          <a:xfrm>
            <a:off x="532130" y="3134360"/>
            <a:ext cx="3268345" cy="385445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不同购物中心内的星巴克连锁店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6890" y="3573024"/>
            <a:ext cx="4803125" cy="2277083"/>
          </a:xfrm>
          <a:prstGeom prst="rect">
            <a:avLst/>
          </a:prstGeom>
          <a:effectLst/>
        </p:spPr>
      </p:pic>
      <p:grpSp>
        <p:nvGrpSpPr>
          <p:cNvPr id="51" name="组合 50"/>
          <p:cNvGrpSpPr/>
          <p:nvPr/>
        </p:nvGrpSpPr>
        <p:grpSpPr>
          <a:xfrm>
            <a:off x="5864860" y="3694430"/>
            <a:ext cx="1001395" cy="2013585"/>
            <a:chOff x="8742" y="5831"/>
            <a:chExt cx="1577" cy="3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8742" y="5831"/>
                  <a:ext cx="618" cy="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" y="5831"/>
                  <a:ext cx="618" cy="58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9701" y="5831"/>
                  <a:ext cx="618" cy="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" y="5831"/>
                  <a:ext cx="618" cy="58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/>
            <p:cNvSpPr/>
            <p:nvPr/>
          </p:nvSpPr>
          <p:spPr>
            <a:xfrm>
              <a:off x="9120" y="7166"/>
              <a:ext cx="848" cy="4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LLM</a:t>
              </a:r>
            </a:p>
          </p:txBody>
        </p:sp>
        <p:cxnSp>
          <p:nvCxnSpPr>
            <p:cNvPr id="39" name="直接箭头连接符 38"/>
            <p:cNvCxnSpPr>
              <a:stCxn id="33" idx="2"/>
            </p:cNvCxnSpPr>
            <p:nvPr/>
          </p:nvCxnSpPr>
          <p:spPr>
            <a:xfrm>
              <a:off x="9051" y="6413"/>
              <a:ext cx="325" cy="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4" idx="2"/>
            </p:cNvCxnSpPr>
            <p:nvPr/>
          </p:nvCxnSpPr>
          <p:spPr>
            <a:xfrm flipH="1">
              <a:off x="9669" y="6413"/>
              <a:ext cx="341" cy="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9544" y="7671"/>
              <a:ext cx="0" cy="5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9051" y="8256"/>
              <a:ext cx="1180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Match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0" y="8604"/>
              <a:ext cx="399" cy="399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7157085" y="3694430"/>
            <a:ext cx="1002030" cy="2020570"/>
            <a:chOff x="10660" y="5831"/>
            <a:chExt cx="1578" cy="3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10660" y="5831"/>
                  <a:ext cx="618" cy="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0" y="5831"/>
                  <a:ext cx="618" cy="58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11620" y="5831"/>
                  <a:ext cx="618" cy="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" y="5831"/>
                  <a:ext cx="618" cy="58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/>
            <p:cNvSpPr/>
            <p:nvPr/>
          </p:nvSpPr>
          <p:spPr>
            <a:xfrm>
              <a:off x="11081" y="7166"/>
              <a:ext cx="848" cy="4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LLM</a:t>
              </a:r>
            </a:p>
          </p:txBody>
        </p:sp>
        <p:cxnSp>
          <p:nvCxnSpPr>
            <p:cNvPr id="41" name="直接箭头连接符 40"/>
            <p:cNvCxnSpPr>
              <a:stCxn id="35" idx="2"/>
            </p:cNvCxnSpPr>
            <p:nvPr/>
          </p:nvCxnSpPr>
          <p:spPr>
            <a:xfrm>
              <a:off x="10969" y="6413"/>
              <a:ext cx="421" cy="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6" idx="2"/>
            </p:cNvCxnSpPr>
            <p:nvPr/>
          </p:nvCxnSpPr>
          <p:spPr>
            <a:xfrm flipH="1">
              <a:off x="11620" y="6413"/>
              <a:ext cx="309" cy="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11505" y="7671"/>
              <a:ext cx="0" cy="5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0980" y="8256"/>
              <a:ext cx="1180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Match</a:t>
              </a: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3" y="8573"/>
              <a:ext cx="441" cy="441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53" name="箭头: 下 39942"/>
          <p:cNvSpPr/>
          <p:nvPr/>
        </p:nvSpPr>
        <p:spPr>
          <a:xfrm rot="16200000" flipH="1">
            <a:off x="5386070" y="4535170"/>
            <a:ext cx="328295" cy="426085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bg1"/>
          </a:solidFill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4"/>
          <p:cNvSpPr/>
          <p:nvPr/>
        </p:nvSpPr>
        <p:spPr>
          <a:xfrm>
            <a:off x="540385" y="6153150"/>
            <a:ext cx="1320800" cy="295275"/>
          </a:xfrm>
          <a:prstGeom prst="roundRect">
            <a:avLst>
              <a:gd name="adj" fmla="val 0"/>
            </a:avLst>
          </a:prstGeom>
          <a:solidFill>
            <a:srgbClr val="02409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</a:t>
            </a:r>
          </a:p>
        </p:txBody>
      </p:sp>
      <p:sp>
        <p:nvSpPr>
          <p:cNvPr id="61" name="箭头: 下 39942"/>
          <p:cNvSpPr/>
          <p:nvPr/>
        </p:nvSpPr>
        <p:spPr>
          <a:xfrm rot="16200000" flipH="1">
            <a:off x="5314950" y="5991860"/>
            <a:ext cx="328295" cy="585470"/>
          </a:xfrm>
          <a:prstGeom prst="downArrow">
            <a:avLst>
              <a:gd name="adj1" fmla="val 39565"/>
              <a:gd name="adj2" fmla="val 58746"/>
            </a:avLst>
          </a:prstGeom>
          <a:solidFill>
            <a:schemeClr val="bg1"/>
          </a:solidFill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874385" y="6043930"/>
                <a:ext cx="225361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只有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是匹配的兴趣点</a:t>
                </a:r>
              </a:p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1200" b="1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2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12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位于不同购物中心）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385" y="6043930"/>
                <a:ext cx="2253615" cy="4603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5772150" y="6043930"/>
            <a:ext cx="2498090" cy="460375"/>
          </a:xfrm>
          <a:prstGeom prst="rect">
            <a:avLst/>
          </a:prstGeom>
          <a:noFill/>
          <a:ln>
            <a:solidFill>
              <a:srgbClr val="698ED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表格 64"/>
              <p:cNvGraphicFramePr/>
              <p:nvPr>
                <p:custDataLst>
                  <p:tags r:id="rId2"/>
                </p:custDataLst>
              </p:nvPr>
            </p:nvGraphicFramePr>
            <p:xfrm>
              <a:off x="1781810" y="5300345"/>
              <a:ext cx="3629660" cy="582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296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861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2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 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+mn-ea"/>
                            </a:rPr>
                            <a:t> </a:t>
                          </a:r>
                          <a:r>
                            <a:rPr lang="zh-CN" altLang="en-US" sz="12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来自大众点评数据集，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200" dirty="0">
                              <a:solidFill>
                                <a:schemeClr val="bg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 </a:t>
                          </a:r>
                          <a:r>
                            <a:rPr lang="zh-CN" altLang="en-US" sz="12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来自美团数据集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717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200" b="1" i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200" b="1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 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200" b="1" i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200" b="1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 位于金鹰国际购物中心，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200" b="1" i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zh-CN" altLang="en-US" sz="1200" b="1" dirty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200" b="1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 位于景枫中心</a:t>
                          </a:r>
                          <a:endPara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表格 64"/>
              <p:cNvGraphicFramePr/>
              <p:nvPr>
                <p:custDataLst>
                  <p:tags r:id="rId13"/>
                </p:custDataLst>
              </p:nvPr>
            </p:nvGraphicFramePr>
            <p:xfrm>
              <a:off x="1781810" y="5300345"/>
              <a:ext cx="3629660" cy="649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29660"/>
                  </a:tblGrid>
                  <a:tr h="3086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  <a:tr h="3409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" name="直接连接符 1"/>
          <p:cNvCxnSpPr/>
          <p:nvPr/>
        </p:nvCxnSpPr>
        <p:spPr>
          <a:xfrm flipH="1">
            <a:off x="5318125" y="1961515"/>
            <a:ext cx="1684655" cy="53657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715250" y="1953260"/>
            <a:ext cx="293370" cy="54483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5.4027559055118,&quot;left&quot;:39.3751968503937,&quot;top&quot;:213.71944881889763,&quot;width&quot;:638.946299212598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83433070866144,&quot;left&quot;:35.37503937007874,&quot;top&quot;:122.31346456692913,&quot;width&quot;:645.392362204724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83433070866144,&quot;left&quot;:35.37503937007874,&quot;top&quot;:122.31346456692913,&quot;width&quot;:645.392362204724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83433070866144,&quot;left&quot;:35.37503937007874,&quot;top&quot;:122.31346456692913,&quot;width&quot;:645.392362204724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305.889055118110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5.4027559055118,&quot;left&quot;:39.3751968503937,&quot;top&quot;:213.71944881889763,&quot;width&quot;:638.946299212598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424.0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6.95,&quot;left&quot;:35.4,&quot;top&quot;:82.8,&quot;width&quot;:305.8890551181101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1,&quot;left&quot;:149.65,&quot;top&quot;:176.6,&quot;width&quot;:50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5.4027559055118,&quot;left&quot;:39.3751968503937,&quot;top&quot;:213.71944881889763,&quot;width&quot;:638.94629921259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45*101"/>
  <p:tag name="TABLE_ENDDRAG_RECT" val="173*312*445*1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28*53"/>
  <p:tag name="TABLE_ENDDRAG_RECT" val="25*304*328*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28*61"/>
  <p:tag name="TABLE_ENDDRAG_RECT" val="25*371*328*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7.8882677165355,&quot;left&quot;:35.37503937007874,&quot;top&quot;:82.38141732283465,&quot;width&quot;:402.5798425196850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85*66"/>
  <p:tag name="TABLE_ENDDRAG_RECT" val="138*405*285*6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83433070866144,&quot;left&quot;:35.37503937007874,&quot;top&quot;:122.31346456692913,&quot;width&quot;:645.3923622047243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4880</TotalTime>
  <Words>3497</Words>
  <Application>Microsoft Office PowerPoint</Application>
  <PresentationFormat>全屏显示(4:3)</PresentationFormat>
  <Paragraphs>756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-apple-system</vt:lpstr>
      <vt:lpstr>等线</vt:lpstr>
      <vt:lpstr>等线</vt:lpstr>
      <vt:lpstr>宋体</vt:lpstr>
      <vt:lpstr>微软雅黑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213181642@seu.edu.cn</dc:creator>
  <cp:lastModifiedBy>Zhicheng</cp:lastModifiedBy>
  <cp:revision>892</cp:revision>
  <dcterms:created xsi:type="dcterms:W3CDTF">2024-09-20T09:25:08Z</dcterms:created>
  <dcterms:modified xsi:type="dcterms:W3CDTF">2025-04-29T10:14:53Z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D20C3B50A2D46AF24A750566B93C09E9_42</vt:lpwstr>
  </property>
  <property fmtid="{D5CDD505-2E9C-101B-9397-08002B2CF9AE}" pid="3" name="KSOProductBuildVer">
    <vt:lpwstr>2052-6.8.2.8850</vt:lpwstr>
  </property>
</Properties>
</file>